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58" r:id="rId3"/>
    <p:sldId id="265" r:id="rId4"/>
    <p:sldId id="259" r:id="rId5"/>
    <p:sldId id="288" r:id="rId6"/>
    <p:sldId id="271" r:id="rId7"/>
    <p:sldId id="289" r:id="rId8"/>
    <p:sldId id="290" r:id="rId9"/>
    <p:sldId id="274" r:id="rId10"/>
    <p:sldId id="287" r:id="rId11"/>
    <p:sldId id="276" r:id="rId12"/>
    <p:sldId id="293" r:id="rId13"/>
    <p:sldId id="277" r:id="rId14"/>
    <p:sldId id="294" r:id="rId15"/>
    <p:sldId id="278" r:id="rId16"/>
    <p:sldId id="279" r:id="rId17"/>
    <p:sldId id="283" r:id="rId18"/>
    <p:sldId id="284" r:id="rId19"/>
    <p:sldId id="291" r:id="rId20"/>
    <p:sldId id="285" r:id="rId21"/>
    <p:sldId id="282" r:id="rId22"/>
    <p:sldId id="267" r:id="rId23"/>
    <p:sldId id="275" r:id="rId24"/>
    <p:sldId id="262" r:id="rId25"/>
    <p:sldId id="292" r:id="rId26"/>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39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062E1637-C6AB-49E8-B7DD-BC22D43983C7}" type="datetimeFigureOut">
              <a:rPr lang="en-US" smtClean="0"/>
              <a:t>7/19/2013</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F908150A-03B4-42CB-839C-60F70E3BD167}" type="slidenum">
              <a:rPr lang="en-US" smtClean="0"/>
              <a:t>‹#›</a:t>
            </a:fld>
            <a:endParaRPr lang="en-US"/>
          </a:p>
        </p:txBody>
      </p:sp>
    </p:spTree>
    <p:extLst>
      <p:ext uri="{BB962C8B-B14F-4D97-AF65-F5344CB8AC3E}">
        <p14:creationId xmlns:p14="http://schemas.microsoft.com/office/powerpoint/2010/main" val="8261742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955303ED-F323-46CE-863D-5197E7DE875D}" type="datetimeFigureOut">
              <a:rPr lang="en-US" smtClean="0"/>
              <a:pPr/>
              <a:t>7/19/2013</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368EA7DC-CE17-40FE-A901-A81CC431C9F4}" type="slidenum">
              <a:rPr lang="en-US" smtClean="0"/>
              <a:pPr/>
              <a:t>‹#›</a:t>
            </a:fld>
            <a:endParaRPr lang="en-US"/>
          </a:p>
        </p:txBody>
      </p:sp>
    </p:spTree>
    <p:extLst>
      <p:ext uri="{BB962C8B-B14F-4D97-AF65-F5344CB8AC3E}">
        <p14:creationId xmlns:p14="http://schemas.microsoft.com/office/powerpoint/2010/main" val="2880170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8EA7DC-CE17-40FE-A901-A81CC431C9F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8EA7DC-CE17-40FE-A901-A81CC431C9F4}" type="slidenum">
              <a:rPr lang="en-US" smtClean="0"/>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8EA7DC-CE17-40FE-A901-A81CC431C9F4}" type="slidenum">
              <a:rPr lang="en-US" smtClean="0"/>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8EA7DC-CE17-40FE-A901-A81CC431C9F4}" type="slidenum">
              <a:rPr lang="en-US" smtClean="0"/>
              <a:pPr/>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8EA7DC-CE17-40FE-A901-A81CC431C9F4}" type="slidenum">
              <a:rPr lang="en-US" smtClean="0"/>
              <a:pPr/>
              <a:t>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8EA7DC-CE17-40FE-A901-A81CC431C9F4}" type="slidenum">
              <a:rPr lang="en-US" smtClean="0"/>
              <a:pPr/>
              <a:t>20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8EA7DC-CE17-40FE-A901-A81CC431C9F4}" type="slidenum">
              <a:rPr lang="en-US" smtClean="0"/>
              <a:pPr/>
              <a:t>21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8EA7DC-CE17-40FE-A901-A81CC431C9F4}" type="slidenum">
              <a:rPr lang="en-US" smtClean="0"/>
              <a:pPr/>
              <a:t>22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8EA7DC-CE17-40FE-A901-A81CC431C9F4}" type="slidenum">
              <a:rPr lang="en-US" smtClean="0"/>
              <a:pPr/>
              <a:t>23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8EA7DC-CE17-40FE-A901-A81CC431C9F4}" type="slidenum">
              <a:rPr lang="en-US" smtClean="0"/>
              <a:pPr/>
              <a:t>24</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8EA7DC-CE17-40FE-A901-A81CC431C9F4}" type="slidenum">
              <a:rPr lang="en-US" smtClean="0"/>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8EA7DC-CE17-40FE-A901-A81CC431C9F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8EA7DC-CE17-40FE-A901-A81CC431C9F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8EA7DC-CE17-40FE-A901-A81CC431C9F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8EA7DC-CE17-40FE-A901-A81CC431C9F4}"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8EA7DC-CE17-40FE-A901-A81CC431C9F4}"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8EA7DC-CE17-40FE-A901-A81CC431C9F4}"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8EA7DC-CE17-40FE-A901-A81CC431C9F4}"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8EA7DC-CE17-40FE-A901-A81CC431C9F4}"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E45DAE-ACA4-451A-B1A1-E2E78EE64596}" type="datetimeFigureOut">
              <a:rPr lang="en-US" smtClean="0"/>
              <a:pPr/>
              <a:t>7/19/2013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15376-95CE-4AB1-AD46-C69A23B4F78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E45DAE-ACA4-451A-B1A1-E2E78EE64596}" type="datetimeFigureOut">
              <a:rPr lang="en-US" smtClean="0"/>
              <a:pPr/>
              <a:t>7/19/2013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15376-95CE-4AB1-AD46-C69A23B4F78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E45DAE-ACA4-451A-B1A1-E2E78EE64596}" type="datetimeFigureOut">
              <a:rPr lang="en-US" smtClean="0"/>
              <a:pPr/>
              <a:t>7/19/2013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15376-95CE-4AB1-AD46-C69A23B4F78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E45DAE-ACA4-451A-B1A1-E2E78EE64596}" type="datetimeFigureOut">
              <a:rPr lang="en-US" smtClean="0"/>
              <a:pPr/>
              <a:t>7/19/2013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15376-95CE-4AB1-AD46-C69A23B4F78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E45DAE-ACA4-451A-B1A1-E2E78EE64596}" type="datetimeFigureOut">
              <a:rPr lang="en-US" smtClean="0"/>
              <a:pPr/>
              <a:t>7/19/2013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15376-95CE-4AB1-AD46-C69A23B4F78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E45DAE-ACA4-451A-B1A1-E2E78EE64596}" type="datetimeFigureOut">
              <a:rPr lang="en-US" smtClean="0"/>
              <a:pPr/>
              <a:t>7/19/2013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415376-95CE-4AB1-AD46-C69A23B4F78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E45DAE-ACA4-451A-B1A1-E2E78EE64596}" type="datetimeFigureOut">
              <a:rPr lang="en-US" smtClean="0"/>
              <a:pPr/>
              <a:t>7/19/2013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415376-95CE-4AB1-AD46-C69A23B4F78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E45DAE-ACA4-451A-B1A1-E2E78EE64596}" type="datetimeFigureOut">
              <a:rPr lang="en-US" smtClean="0"/>
              <a:pPr/>
              <a:t>7/19/2013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415376-95CE-4AB1-AD46-C69A23B4F78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E45DAE-ACA4-451A-B1A1-E2E78EE64596}" type="datetimeFigureOut">
              <a:rPr lang="en-US" smtClean="0"/>
              <a:pPr/>
              <a:t>7/19/2013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415376-95CE-4AB1-AD46-C69A23B4F78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E45DAE-ACA4-451A-B1A1-E2E78EE64596}" type="datetimeFigureOut">
              <a:rPr lang="en-US" smtClean="0"/>
              <a:pPr/>
              <a:t>7/19/2013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415376-95CE-4AB1-AD46-C69A23B4F78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E45DAE-ACA4-451A-B1A1-E2E78EE64596}" type="datetimeFigureOut">
              <a:rPr lang="en-US" smtClean="0"/>
              <a:pPr/>
              <a:t>7/19/2013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415376-95CE-4AB1-AD46-C69A23B4F78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E45DAE-ACA4-451A-B1A1-E2E78EE64596}" type="datetimeFigureOut">
              <a:rPr lang="en-US" smtClean="0"/>
              <a:pPr/>
              <a:t>7/19/2013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415376-95CE-4AB1-AD46-C69A23B4F78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219200"/>
            <a:ext cx="7772400" cy="1470025"/>
          </a:xfrm>
        </p:spPr>
        <p:txBody>
          <a:bodyPr/>
          <a:lstStyle/>
          <a:p>
            <a:r>
              <a:rPr lang="en-US" b="1" dirty="0"/>
              <a:t>Scientific Writing - Getting your work published</a:t>
            </a:r>
            <a:r>
              <a:rPr lang="en-US" b="1" i="1" dirty="0"/>
              <a:t> </a:t>
            </a:r>
            <a:endParaRPr lang="en-US" dirty="0"/>
          </a:p>
        </p:txBody>
      </p:sp>
      <p:sp>
        <p:nvSpPr>
          <p:cNvPr id="3" name="Subtitle 2"/>
          <p:cNvSpPr>
            <a:spLocks noGrp="1"/>
          </p:cNvSpPr>
          <p:nvPr>
            <p:ph type="subTitle" idx="1"/>
          </p:nvPr>
        </p:nvSpPr>
        <p:spPr>
          <a:xfrm>
            <a:off x="1447800" y="3276600"/>
            <a:ext cx="6400800" cy="1752600"/>
          </a:xfrm>
        </p:spPr>
        <p:txBody>
          <a:bodyPr/>
          <a:lstStyle/>
          <a:p>
            <a:r>
              <a:rPr lang="en-US" dirty="0" smtClean="0">
                <a:solidFill>
                  <a:schemeClr val="tx1"/>
                </a:solidFill>
              </a:rPr>
              <a:t>Thomas Hawn</a:t>
            </a:r>
          </a:p>
          <a:p>
            <a:r>
              <a:rPr lang="en-US" dirty="0" smtClean="0">
                <a:solidFill>
                  <a:schemeClr val="tx1"/>
                </a:solidFill>
              </a:rPr>
              <a:t>July 19, 2013</a:t>
            </a:r>
          </a:p>
          <a:p>
            <a:r>
              <a:rPr lang="en-US" dirty="0" smtClean="0">
                <a:solidFill>
                  <a:schemeClr val="tx1"/>
                </a:solidFill>
              </a:rPr>
              <a:t>Fellows Survival Course</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812750"/>
            <a:ext cx="8991599" cy="5974873"/>
          </a:xfrm>
          <a:prstGeom prst="rect">
            <a:avLst/>
          </a:prstGeom>
        </p:spPr>
      </p:pic>
      <p:sp>
        <p:nvSpPr>
          <p:cNvPr id="3" name="TextBox 2"/>
          <p:cNvSpPr txBox="1"/>
          <p:nvPr/>
        </p:nvSpPr>
        <p:spPr>
          <a:xfrm>
            <a:off x="3182004" y="7438"/>
            <a:ext cx="6553200" cy="769441"/>
          </a:xfrm>
          <a:prstGeom prst="rect">
            <a:avLst/>
          </a:prstGeom>
          <a:noFill/>
        </p:spPr>
        <p:txBody>
          <a:bodyPr wrap="square" rtlCol="0">
            <a:spAutoFit/>
          </a:bodyPr>
          <a:lstStyle/>
          <a:p>
            <a:r>
              <a:rPr lang="en-US" sz="4400" dirty="0" smtClean="0"/>
              <a:t>INTRODUCTION</a:t>
            </a:r>
            <a:endParaRPr lang="en-US" sz="4400" dirty="0"/>
          </a:p>
        </p:txBody>
      </p:sp>
      <p:grpSp>
        <p:nvGrpSpPr>
          <p:cNvPr id="10" name="Group 9"/>
          <p:cNvGrpSpPr/>
          <p:nvPr/>
        </p:nvGrpSpPr>
        <p:grpSpPr>
          <a:xfrm>
            <a:off x="-1" y="812749"/>
            <a:ext cx="9144000" cy="6045251"/>
            <a:chOff x="-1" y="812749"/>
            <a:chExt cx="9144000" cy="6045251"/>
          </a:xfrm>
        </p:grpSpPr>
        <p:sp>
          <p:nvSpPr>
            <p:cNvPr id="6" name="Rectangle 5"/>
            <p:cNvSpPr/>
            <p:nvPr/>
          </p:nvSpPr>
          <p:spPr>
            <a:xfrm>
              <a:off x="-1" y="812749"/>
              <a:ext cx="4648199" cy="60452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334000" y="812750"/>
              <a:ext cx="3809999" cy="60452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3182004" y="815376"/>
            <a:ext cx="3341439" cy="3832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236755" y="5029200"/>
            <a:ext cx="3341439" cy="18287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8440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915400" cy="1470025"/>
          </a:xfrm>
        </p:spPr>
        <p:txBody>
          <a:bodyPr>
            <a:normAutofit/>
          </a:bodyPr>
          <a:lstStyle/>
          <a:p>
            <a:r>
              <a:rPr lang="en-US" dirty="0" smtClean="0"/>
              <a:t>2.  Writing a Paper</a:t>
            </a:r>
            <a:br>
              <a:rPr lang="en-US" dirty="0" smtClean="0"/>
            </a:br>
            <a:r>
              <a:rPr lang="en-US" dirty="0" smtClean="0"/>
              <a:t>A.  Introduction</a:t>
            </a:r>
            <a:endParaRPr lang="en-US" dirty="0"/>
          </a:p>
        </p:txBody>
      </p:sp>
      <p:sp>
        <p:nvSpPr>
          <p:cNvPr id="3" name="Subtitle 2"/>
          <p:cNvSpPr>
            <a:spLocks noGrp="1"/>
          </p:cNvSpPr>
          <p:nvPr>
            <p:ph type="subTitle" idx="1"/>
          </p:nvPr>
        </p:nvSpPr>
        <p:spPr>
          <a:xfrm>
            <a:off x="990600" y="1600200"/>
            <a:ext cx="7239000" cy="5257800"/>
          </a:xfrm>
        </p:spPr>
        <p:txBody>
          <a:bodyPr>
            <a:noAutofit/>
          </a:bodyPr>
          <a:lstStyle/>
          <a:p>
            <a:pPr marL="514350" indent="-514350" algn="l">
              <a:buAutoNum type="arabicPeriod"/>
            </a:pPr>
            <a:r>
              <a:rPr lang="en-US" dirty="0" smtClean="0">
                <a:solidFill>
                  <a:schemeClr val="tx1"/>
                </a:solidFill>
              </a:rPr>
              <a:t>Intro</a:t>
            </a:r>
          </a:p>
          <a:p>
            <a:pPr algn="l"/>
            <a:r>
              <a:rPr lang="en-US" dirty="0">
                <a:solidFill>
                  <a:schemeClr val="tx1"/>
                </a:solidFill>
              </a:rPr>
              <a:t>	</a:t>
            </a:r>
            <a:r>
              <a:rPr lang="en-US" dirty="0" smtClean="0">
                <a:solidFill>
                  <a:schemeClr val="tx1"/>
                </a:solidFill>
              </a:rPr>
              <a:t>A.  Para 1:  Broad background</a:t>
            </a:r>
          </a:p>
          <a:p>
            <a:pPr algn="l"/>
            <a:r>
              <a:rPr lang="en-US" dirty="0">
                <a:solidFill>
                  <a:schemeClr val="tx1"/>
                </a:solidFill>
              </a:rPr>
              <a:t>	</a:t>
            </a:r>
            <a:r>
              <a:rPr lang="en-US" dirty="0" smtClean="0">
                <a:solidFill>
                  <a:schemeClr val="tx1"/>
                </a:solidFill>
              </a:rPr>
              <a:t>B.  Para 2-4:  More specific</a:t>
            </a:r>
          </a:p>
          <a:p>
            <a:pPr algn="l"/>
            <a:r>
              <a:rPr lang="en-US" dirty="0">
                <a:solidFill>
                  <a:schemeClr val="tx1"/>
                </a:solidFill>
              </a:rPr>
              <a:t>	</a:t>
            </a:r>
            <a:r>
              <a:rPr lang="en-US" dirty="0" smtClean="0">
                <a:solidFill>
                  <a:schemeClr val="tx1"/>
                </a:solidFill>
              </a:rPr>
              <a:t>C.  Last Para:  Some describe main findings (optional style)</a:t>
            </a:r>
          </a:p>
          <a:p>
            <a:pPr algn="l"/>
            <a:r>
              <a:rPr lang="en-US" dirty="0" smtClean="0">
                <a:solidFill>
                  <a:schemeClr val="tx1"/>
                </a:solidFill>
              </a:rPr>
              <a:t>2.  Each paragraph has a purpose and ends with an unknown</a:t>
            </a:r>
          </a:p>
          <a:p>
            <a:pPr algn="l"/>
            <a:r>
              <a:rPr lang="en-US" dirty="0" smtClean="0">
                <a:solidFill>
                  <a:schemeClr val="tx1"/>
                </a:solidFill>
              </a:rPr>
              <a:t>3.  Avoid being encyclopedic—get to your points quickly</a:t>
            </a:r>
          </a:p>
        </p:txBody>
      </p:sp>
    </p:spTree>
    <p:extLst>
      <p:ext uri="{BB962C8B-B14F-4D97-AF65-F5344CB8AC3E}">
        <p14:creationId xmlns:p14="http://schemas.microsoft.com/office/powerpoint/2010/main" val="41755005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812750"/>
            <a:ext cx="8991599" cy="5974873"/>
          </a:xfrm>
          <a:prstGeom prst="rect">
            <a:avLst/>
          </a:prstGeom>
        </p:spPr>
      </p:pic>
      <p:sp>
        <p:nvSpPr>
          <p:cNvPr id="3" name="TextBox 2"/>
          <p:cNvSpPr txBox="1"/>
          <p:nvPr/>
        </p:nvSpPr>
        <p:spPr>
          <a:xfrm>
            <a:off x="685800" y="31912"/>
            <a:ext cx="9430404" cy="769441"/>
          </a:xfrm>
          <a:prstGeom prst="rect">
            <a:avLst/>
          </a:prstGeom>
          <a:noFill/>
        </p:spPr>
        <p:txBody>
          <a:bodyPr wrap="square" rtlCol="0">
            <a:spAutoFit/>
          </a:bodyPr>
          <a:lstStyle/>
          <a:p>
            <a:r>
              <a:rPr lang="en-US" sz="4400" dirty="0" smtClean="0"/>
              <a:t>INTRODUCTION:  SHOW THE PATH</a:t>
            </a:r>
            <a:endParaRPr lang="en-US" sz="4400" dirty="0"/>
          </a:p>
        </p:txBody>
      </p:sp>
      <p:sp>
        <p:nvSpPr>
          <p:cNvPr id="5" name="Freeform 4"/>
          <p:cNvSpPr/>
          <p:nvPr/>
        </p:nvSpPr>
        <p:spPr>
          <a:xfrm>
            <a:off x="4650828" y="1734207"/>
            <a:ext cx="3862551" cy="5123793"/>
          </a:xfrm>
          <a:custGeom>
            <a:avLst/>
            <a:gdLst>
              <a:gd name="connsiteX0" fmla="*/ 0 w 3862551"/>
              <a:gd name="connsiteY0" fmla="*/ 5123793 h 5123793"/>
              <a:gd name="connsiteX1" fmla="*/ 15765 w 3862551"/>
              <a:gd name="connsiteY1" fmla="*/ 4981903 h 5123793"/>
              <a:gd name="connsiteX2" fmla="*/ 63062 w 3862551"/>
              <a:gd name="connsiteY2" fmla="*/ 4887310 h 5123793"/>
              <a:gd name="connsiteX3" fmla="*/ 110358 w 3862551"/>
              <a:gd name="connsiteY3" fmla="*/ 4855779 h 5123793"/>
              <a:gd name="connsiteX4" fmla="*/ 204951 w 3862551"/>
              <a:gd name="connsiteY4" fmla="*/ 4776952 h 5123793"/>
              <a:gd name="connsiteX5" fmla="*/ 236482 w 3862551"/>
              <a:gd name="connsiteY5" fmla="*/ 4729655 h 5123793"/>
              <a:gd name="connsiteX6" fmla="*/ 252248 w 3862551"/>
              <a:gd name="connsiteY6" fmla="*/ 4682359 h 5123793"/>
              <a:gd name="connsiteX7" fmla="*/ 283779 w 3862551"/>
              <a:gd name="connsiteY7" fmla="*/ 4650827 h 5123793"/>
              <a:gd name="connsiteX8" fmla="*/ 346841 w 3862551"/>
              <a:gd name="connsiteY8" fmla="*/ 4556234 h 5123793"/>
              <a:gd name="connsiteX9" fmla="*/ 378372 w 3862551"/>
              <a:gd name="connsiteY9" fmla="*/ 4508938 h 5123793"/>
              <a:gd name="connsiteX10" fmla="*/ 457200 w 3862551"/>
              <a:gd name="connsiteY10" fmla="*/ 4414345 h 5123793"/>
              <a:gd name="connsiteX11" fmla="*/ 504496 w 3862551"/>
              <a:gd name="connsiteY11" fmla="*/ 4398579 h 5123793"/>
              <a:gd name="connsiteX12" fmla="*/ 725213 w 3862551"/>
              <a:gd name="connsiteY12" fmla="*/ 4367048 h 5123793"/>
              <a:gd name="connsiteX13" fmla="*/ 819806 w 3862551"/>
              <a:gd name="connsiteY13" fmla="*/ 4335517 h 5123793"/>
              <a:gd name="connsiteX14" fmla="*/ 867103 w 3862551"/>
              <a:gd name="connsiteY14" fmla="*/ 4319752 h 5123793"/>
              <a:gd name="connsiteX15" fmla="*/ 930165 w 3862551"/>
              <a:gd name="connsiteY15" fmla="*/ 4240924 h 5123793"/>
              <a:gd name="connsiteX16" fmla="*/ 945931 w 3862551"/>
              <a:gd name="connsiteY16" fmla="*/ 4193627 h 5123793"/>
              <a:gd name="connsiteX17" fmla="*/ 1024758 w 3862551"/>
              <a:gd name="connsiteY17" fmla="*/ 4099034 h 5123793"/>
              <a:gd name="connsiteX18" fmla="*/ 1040524 w 3862551"/>
              <a:gd name="connsiteY18" fmla="*/ 4051738 h 5123793"/>
              <a:gd name="connsiteX19" fmla="*/ 1119351 w 3862551"/>
              <a:gd name="connsiteY19" fmla="*/ 3972910 h 5123793"/>
              <a:gd name="connsiteX20" fmla="*/ 1182413 w 3862551"/>
              <a:gd name="connsiteY20" fmla="*/ 3957145 h 5123793"/>
              <a:gd name="connsiteX21" fmla="*/ 1229710 w 3862551"/>
              <a:gd name="connsiteY21" fmla="*/ 3925614 h 5123793"/>
              <a:gd name="connsiteX22" fmla="*/ 1387365 w 3862551"/>
              <a:gd name="connsiteY22" fmla="*/ 3878317 h 5123793"/>
              <a:gd name="connsiteX23" fmla="*/ 1481958 w 3862551"/>
              <a:gd name="connsiteY23" fmla="*/ 3831021 h 5123793"/>
              <a:gd name="connsiteX24" fmla="*/ 1576551 w 3862551"/>
              <a:gd name="connsiteY24" fmla="*/ 3767959 h 5123793"/>
              <a:gd name="connsiteX25" fmla="*/ 1608082 w 3862551"/>
              <a:gd name="connsiteY25" fmla="*/ 3736427 h 5123793"/>
              <a:gd name="connsiteX26" fmla="*/ 1639613 w 3862551"/>
              <a:gd name="connsiteY26" fmla="*/ 3689131 h 5123793"/>
              <a:gd name="connsiteX27" fmla="*/ 1686910 w 3862551"/>
              <a:gd name="connsiteY27" fmla="*/ 3657600 h 5123793"/>
              <a:gd name="connsiteX28" fmla="*/ 1797269 w 3862551"/>
              <a:gd name="connsiteY28" fmla="*/ 3531476 h 5123793"/>
              <a:gd name="connsiteX29" fmla="*/ 1891862 w 3862551"/>
              <a:gd name="connsiteY29" fmla="*/ 3436883 h 5123793"/>
              <a:gd name="connsiteX30" fmla="*/ 1923393 w 3862551"/>
              <a:gd name="connsiteY30" fmla="*/ 3373821 h 5123793"/>
              <a:gd name="connsiteX31" fmla="*/ 1986455 w 3862551"/>
              <a:gd name="connsiteY31" fmla="*/ 3279227 h 5123793"/>
              <a:gd name="connsiteX32" fmla="*/ 2065282 w 3862551"/>
              <a:gd name="connsiteY32" fmla="*/ 3137338 h 5123793"/>
              <a:gd name="connsiteX33" fmla="*/ 2112579 w 3862551"/>
              <a:gd name="connsiteY33" fmla="*/ 3105807 h 5123793"/>
              <a:gd name="connsiteX34" fmla="*/ 2144110 w 3862551"/>
              <a:gd name="connsiteY34" fmla="*/ 3058510 h 5123793"/>
              <a:gd name="connsiteX35" fmla="*/ 2286000 w 3862551"/>
              <a:gd name="connsiteY35" fmla="*/ 2948152 h 5123793"/>
              <a:gd name="connsiteX36" fmla="*/ 2380593 w 3862551"/>
              <a:gd name="connsiteY36" fmla="*/ 2916621 h 5123793"/>
              <a:gd name="connsiteX37" fmla="*/ 2427889 w 3862551"/>
              <a:gd name="connsiteY37" fmla="*/ 2900855 h 5123793"/>
              <a:gd name="connsiteX38" fmla="*/ 2475186 w 3862551"/>
              <a:gd name="connsiteY38" fmla="*/ 2869324 h 5123793"/>
              <a:gd name="connsiteX39" fmla="*/ 2569779 w 3862551"/>
              <a:gd name="connsiteY39" fmla="*/ 2837793 h 5123793"/>
              <a:gd name="connsiteX40" fmla="*/ 2617075 w 3862551"/>
              <a:gd name="connsiteY40" fmla="*/ 2806262 h 5123793"/>
              <a:gd name="connsiteX41" fmla="*/ 2664372 w 3862551"/>
              <a:gd name="connsiteY41" fmla="*/ 2758965 h 5123793"/>
              <a:gd name="connsiteX42" fmla="*/ 2711669 w 3862551"/>
              <a:gd name="connsiteY42" fmla="*/ 2743200 h 5123793"/>
              <a:gd name="connsiteX43" fmla="*/ 2758965 w 3862551"/>
              <a:gd name="connsiteY43" fmla="*/ 2695903 h 5123793"/>
              <a:gd name="connsiteX44" fmla="*/ 2822027 w 3862551"/>
              <a:gd name="connsiteY44" fmla="*/ 2601310 h 5123793"/>
              <a:gd name="connsiteX45" fmla="*/ 2885089 w 3862551"/>
              <a:gd name="connsiteY45" fmla="*/ 2506717 h 5123793"/>
              <a:gd name="connsiteX46" fmla="*/ 2916620 w 3862551"/>
              <a:gd name="connsiteY46" fmla="*/ 2459421 h 5123793"/>
              <a:gd name="connsiteX47" fmla="*/ 2948151 w 3862551"/>
              <a:gd name="connsiteY47" fmla="*/ 2412124 h 5123793"/>
              <a:gd name="connsiteX48" fmla="*/ 2995448 w 3862551"/>
              <a:gd name="connsiteY48" fmla="*/ 2380593 h 5123793"/>
              <a:gd name="connsiteX49" fmla="*/ 3026979 w 3862551"/>
              <a:gd name="connsiteY49" fmla="*/ 2333296 h 5123793"/>
              <a:gd name="connsiteX50" fmla="*/ 3058510 w 3862551"/>
              <a:gd name="connsiteY50" fmla="*/ 2238703 h 5123793"/>
              <a:gd name="connsiteX51" fmla="*/ 3090041 w 3862551"/>
              <a:gd name="connsiteY51" fmla="*/ 2144110 h 5123793"/>
              <a:gd name="connsiteX52" fmla="*/ 3121572 w 3862551"/>
              <a:gd name="connsiteY52" fmla="*/ 2049517 h 5123793"/>
              <a:gd name="connsiteX53" fmla="*/ 3358055 w 3862551"/>
              <a:gd name="connsiteY53" fmla="*/ 1891862 h 5123793"/>
              <a:gd name="connsiteX54" fmla="*/ 3405351 w 3862551"/>
              <a:gd name="connsiteY54" fmla="*/ 1860331 h 5123793"/>
              <a:gd name="connsiteX55" fmla="*/ 3499944 w 3862551"/>
              <a:gd name="connsiteY55" fmla="*/ 1781503 h 5123793"/>
              <a:gd name="connsiteX56" fmla="*/ 3594538 w 3862551"/>
              <a:gd name="connsiteY56" fmla="*/ 1749972 h 5123793"/>
              <a:gd name="connsiteX57" fmla="*/ 3641834 w 3862551"/>
              <a:gd name="connsiteY57" fmla="*/ 1734207 h 5123793"/>
              <a:gd name="connsiteX58" fmla="*/ 3689131 w 3862551"/>
              <a:gd name="connsiteY58" fmla="*/ 1718441 h 5123793"/>
              <a:gd name="connsiteX59" fmla="*/ 3720662 w 3862551"/>
              <a:gd name="connsiteY59" fmla="*/ 1671145 h 5123793"/>
              <a:gd name="connsiteX60" fmla="*/ 3767958 w 3862551"/>
              <a:gd name="connsiteY60" fmla="*/ 1655379 h 5123793"/>
              <a:gd name="connsiteX61" fmla="*/ 3815255 w 3862551"/>
              <a:gd name="connsiteY61" fmla="*/ 1623848 h 5123793"/>
              <a:gd name="connsiteX62" fmla="*/ 3862551 w 3862551"/>
              <a:gd name="connsiteY62" fmla="*/ 1529255 h 5123793"/>
              <a:gd name="connsiteX63" fmla="*/ 3846786 w 3862551"/>
              <a:gd name="connsiteY63" fmla="*/ 1418896 h 5123793"/>
              <a:gd name="connsiteX64" fmla="*/ 3799489 w 3862551"/>
              <a:gd name="connsiteY64" fmla="*/ 1387365 h 5123793"/>
              <a:gd name="connsiteX65" fmla="*/ 3641834 w 3862551"/>
              <a:gd name="connsiteY65" fmla="*/ 1340069 h 5123793"/>
              <a:gd name="connsiteX66" fmla="*/ 3594538 w 3862551"/>
              <a:gd name="connsiteY66" fmla="*/ 1324303 h 5123793"/>
              <a:gd name="connsiteX67" fmla="*/ 3168869 w 3862551"/>
              <a:gd name="connsiteY67" fmla="*/ 1355834 h 5123793"/>
              <a:gd name="connsiteX68" fmla="*/ 3105806 w 3862551"/>
              <a:gd name="connsiteY68" fmla="*/ 1371600 h 5123793"/>
              <a:gd name="connsiteX69" fmla="*/ 3011213 w 3862551"/>
              <a:gd name="connsiteY69" fmla="*/ 1403131 h 5123793"/>
              <a:gd name="connsiteX70" fmla="*/ 2900855 w 3862551"/>
              <a:gd name="connsiteY70" fmla="*/ 1387365 h 5123793"/>
              <a:gd name="connsiteX71" fmla="*/ 2806262 w 3862551"/>
              <a:gd name="connsiteY71" fmla="*/ 1355834 h 5123793"/>
              <a:gd name="connsiteX72" fmla="*/ 2758965 w 3862551"/>
              <a:gd name="connsiteY72" fmla="*/ 1308538 h 5123793"/>
              <a:gd name="connsiteX73" fmla="*/ 2664372 w 3862551"/>
              <a:gd name="connsiteY73" fmla="*/ 1245476 h 5123793"/>
              <a:gd name="connsiteX74" fmla="*/ 2569779 w 3862551"/>
              <a:gd name="connsiteY74" fmla="*/ 1166648 h 5123793"/>
              <a:gd name="connsiteX75" fmla="*/ 2522482 w 3862551"/>
              <a:gd name="connsiteY75" fmla="*/ 1150883 h 5123793"/>
              <a:gd name="connsiteX76" fmla="*/ 2427889 w 3862551"/>
              <a:gd name="connsiteY76" fmla="*/ 1087821 h 5123793"/>
              <a:gd name="connsiteX77" fmla="*/ 2380593 w 3862551"/>
              <a:gd name="connsiteY77" fmla="*/ 1056290 h 5123793"/>
              <a:gd name="connsiteX78" fmla="*/ 2238703 w 3862551"/>
              <a:gd name="connsiteY78" fmla="*/ 1008993 h 5123793"/>
              <a:gd name="connsiteX79" fmla="*/ 2144110 w 3862551"/>
              <a:gd name="connsiteY79" fmla="*/ 977462 h 5123793"/>
              <a:gd name="connsiteX80" fmla="*/ 2033751 w 3862551"/>
              <a:gd name="connsiteY80" fmla="*/ 961696 h 5123793"/>
              <a:gd name="connsiteX81" fmla="*/ 1923393 w 3862551"/>
              <a:gd name="connsiteY81" fmla="*/ 930165 h 5123793"/>
              <a:gd name="connsiteX82" fmla="*/ 1844565 w 3862551"/>
              <a:gd name="connsiteY82" fmla="*/ 914400 h 5123793"/>
              <a:gd name="connsiteX83" fmla="*/ 1749972 w 3862551"/>
              <a:gd name="connsiteY83" fmla="*/ 882869 h 5123793"/>
              <a:gd name="connsiteX84" fmla="*/ 1702675 w 3862551"/>
              <a:gd name="connsiteY84" fmla="*/ 867103 h 5123793"/>
              <a:gd name="connsiteX85" fmla="*/ 1529255 w 3862551"/>
              <a:gd name="connsiteY85" fmla="*/ 819807 h 5123793"/>
              <a:gd name="connsiteX86" fmla="*/ 1481958 w 3862551"/>
              <a:gd name="connsiteY86" fmla="*/ 804041 h 5123793"/>
              <a:gd name="connsiteX87" fmla="*/ 1387365 w 3862551"/>
              <a:gd name="connsiteY87" fmla="*/ 756745 h 5123793"/>
              <a:gd name="connsiteX88" fmla="*/ 1292772 w 3862551"/>
              <a:gd name="connsiteY88" fmla="*/ 709448 h 5123793"/>
              <a:gd name="connsiteX89" fmla="*/ 1198179 w 3862551"/>
              <a:gd name="connsiteY89" fmla="*/ 662152 h 5123793"/>
              <a:gd name="connsiteX90" fmla="*/ 1166648 w 3862551"/>
              <a:gd name="connsiteY90" fmla="*/ 614855 h 5123793"/>
              <a:gd name="connsiteX91" fmla="*/ 1119351 w 3862551"/>
              <a:gd name="connsiteY91" fmla="*/ 599090 h 5123793"/>
              <a:gd name="connsiteX92" fmla="*/ 1072055 w 3862551"/>
              <a:gd name="connsiteY92" fmla="*/ 567559 h 5123793"/>
              <a:gd name="connsiteX93" fmla="*/ 1056289 w 3862551"/>
              <a:gd name="connsiteY93" fmla="*/ 520262 h 5123793"/>
              <a:gd name="connsiteX94" fmla="*/ 1072055 w 3862551"/>
              <a:gd name="connsiteY94" fmla="*/ 472965 h 5123793"/>
              <a:gd name="connsiteX95" fmla="*/ 1024758 w 3862551"/>
              <a:gd name="connsiteY95" fmla="*/ 378372 h 5123793"/>
              <a:gd name="connsiteX96" fmla="*/ 882869 w 3862551"/>
              <a:gd name="connsiteY96" fmla="*/ 331076 h 5123793"/>
              <a:gd name="connsiteX97" fmla="*/ 740979 w 3862551"/>
              <a:gd name="connsiteY97" fmla="*/ 283779 h 5123793"/>
              <a:gd name="connsiteX98" fmla="*/ 693682 w 3862551"/>
              <a:gd name="connsiteY98" fmla="*/ 268014 h 5123793"/>
              <a:gd name="connsiteX99" fmla="*/ 425669 w 3862551"/>
              <a:gd name="connsiteY99" fmla="*/ 252248 h 5123793"/>
              <a:gd name="connsiteX100" fmla="*/ 331075 w 3862551"/>
              <a:gd name="connsiteY100" fmla="*/ 204952 h 5123793"/>
              <a:gd name="connsiteX101" fmla="*/ 283779 w 3862551"/>
              <a:gd name="connsiteY101" fmla="*/ 173421 h 5123793"/>
              <a:gd name="connsiteX102" fmla="*/ 189186 w 3862551"/>
              <a:gd name="connsiteY102" fmla="*/ 141890 h 5123793"/>
              <a:gd name="connsiteX103" fmla="*/ 141889 w 3862551"/>
              <a:gd name="connsiteY103" fmla="*/ 126124 h 5123793"/>
              <a:gd name="connsiteX104" fmla="*/ 126124 w 3862551"/>
              <a:gd name="connsiteY104" fmla="*/ 0 h 5123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862551" h="5123793">
                <a:moveTo>
                  <a:pt x="0" y="5123793"/>
                </a:moveTo>
                <a:cubicBezTo>
                  <a:pt x="5255" y="5076496"/>
                  <a:pt x="7942" y="5028843"/>
                  <a:pt x="15765" y="4981903"/>
                </a:cubicBezTo>
                <a:cubicBezTo>
                  <a:pt x="20894" y="4951131"/>
                  <a:pt x="41274" y="4909099"/>
                  <a:pt x="63062" y="4887310"/>
                </a:cubicBezTo>
                <a:cubicBezTo>
                  <a:pt x="76460" y="4873912"/>
                  <a:pt x="95802" y="4867909"/>
                  <a:pt x="110358" y="4855779"/>
                </a:cubicBezTo>
                <a:cubicBezTo>
                  <a:pt x="231747" y="4754622"/>
                  <a:pt x="87524" y="4855237"/>
                  <a:pt x="204951" y="4776952"/>
                </a:cubicBezTo>
                <a:cubicBezTo>
                  <a:pt x="215461" y="4761186"/>
                  <a:pt x="228008" y="4746602"/>
                  <a:pt x="236482" y="4729655"/>
                </a:cubicBezTo>
                <a:cubicBezTo>
                  <a:pt x="243914" y="4714791"/>
                  <a:pt x="243698" y="4696609"/>
                  <a:pt x="252248" y="4682359"/>
                </a:cubicBezTo>
                <a:cubicBezTo>
                  <a:pt x="259896" y="4669613"/>
                  <a:pt x="274861" y="4662718"/>
                  <a:pt x="283779" y="4650827"/>
                </a:cubicBezTo>
                <a:cubicBezTo>
                  <a:pt x="306516" y="4620510"/>
                  <a:pt x="325820" y="4587765"/>
                  <a:pt x="346841" y="4556234"/>
                </a:cubicBezTo>
                <a:lnTo>
                  <a:pt x="378372" y="4508938"/>
                </a:lnTo>
                <a:cubicBezTo>
                  <a:pt x="401640" y="4474036"/>
                  <a:pt x="420780" y="4438625"/>
                  <a:pt x="457200" y="4414345"/>
                </a:cubicBezTo>
                <a:cubicBezTo>
                  <a:pt x="471027" y="4405127"/>
                  <a:pt x="488517" y="4403144"/>
                  <a:pt x="504496" y="4398579"/>
                </a:cubicBezTo>
                <a:cubicBezTo>
                  <a:pt x="596809" y="4372204"/>
                  <a:pt x="599589" y="4379611"/>
                  <a:pt x="725213" y="4367048"/>
                </a:cubicBezTo>
                <a:lnTo>
                  <a:pt x="819806" y="4335517"/>
                </a:lnTo>
                <a:lnTo>
                  <a:pt x="867103" y="4319752"/>
                </a:lnTo>
                <a:cubicBezTo>
                  <a:pt x="906732" y="4200869"/>
                  <a:pt x="848666" y="4342798"/>
                  <a:pt x="930165" y="4240924"/>
                </a:cubicBezTo>
                <a:cubicBezTo>
                  <a:pt x="940546" y="4227947"/>
                  <a:pt x="938499" y="4208491"/>
                  <a:pt x="945931" y="4193627"/>
                </a:cubicBezTo>
                <a:cubicBezTo>
                  <a:pt x="967880" y="4149730"/>
                  <a:pt x="989893" y="4133900"/>
                  <a:pt x="1024758" y="4099034"/>
                </a:cubicBezTo>
                <a:cubicBezTo>
                  <a:pt x="1030013" y="4083269"/>
                  <a:pt x="1033092" y="4066602"/>
                  <a:pt x="1040524" y="4051738"/>
                </a:cubicBezTo>
                <a:cubicBezTo>
                  <a:pt x="1059634" y="4013519"/>
                  <a:pt x="1079220" y="3990109"/>
                  <a:pt x="1119351" y="3972910"/>
                </a:cubicBezTo>
                <a:cubicBezTo>
                  <a:pt x="1139267" y="3964375"/>
                  <a:pt x="1161392" y="3962400"/>
                  <a:pt x="1182413" y="3957145"/>
                </a:cubicBezTo>
                <a:cubicBezTo>
                  <a:pt x="1198179" y="3946635"/>
                  <a:pt x="1212294" y="3933078"/>
                  <a:pt x="1229710" y="3925614"/>
                </a:cubicBezTo>
                <a:cubicBezTo>
                  <a:pt x="1291399" y="3899176"/>
                  <a:pt x="1323782" y="3920705"/>
                  <a:pt x="1387365" y="3878317"/>
                </a:cubicBezTo>
                <a:cubicBezTo>
                  <a:pt x="1448489" y="3837568"/>
                  <a:pt x="1416686" y="3852778"/>
                  <a:pt x="1481958" y="3831021"/>
                </a:cubicBezTo>
                <a:cubicBezTo>
                  <a:pt x="1513489" y="3810000"/>
                  <a:pt x="1549755" y="3794756"/>
                  <a:pt x="1576551" y="3767959"/>
                </a:cubicBezTo>
                <a:cubicBezTo>
                  <a:pt x="1587061" y="3757448"/>
                  <a:pt x="1598797" y="3748034"/>
                  <a:pt x="1608082" y="3736427"/>
                </a:cubicBezTo>
                <a:cubicBezTo>
                  <a:pt x="1619918" y="3721631"/>
                  <a:pt x="1626215" y="3702529"/>
                  <a:pt x="1639613" y="3689131"/>
                </a:cubicBezTo>
                <a:cubicBezTo>
                  <a:pt x="1653011" y="3675733"/>
                  <a:pt x="1671144" y="3668110"/>
                  <a:pt x="1686910" y="3657600"/>
                </a:cubicBezTo>
                <a:cubicBezTo>
                  <a:pt x="1817812" y="3461247"/>
                  <a:pt x="1689776" y="3627025"/>
                  <a:pt x="1797269" y="3531476"/>
                </a:cubicBezTo>
                <a:cubicBezTo>
                  <a:pt x="1830597" y="3501851"/>
                  <a:pt x="1891862" y="3436883"/>
                  <a:pt x="1891862" y="3436883"/>
                </a:cubicBezTo>
                <a:cubicBezTo>
                  <a:pt x="1902372" y="3415862"/>
                  <a:pt x="1911301" y="3393974"/>
                  <a:pt x="1923393" y="3373821"/>
                </a:cubicBezTo>
                <a:cubicBezTo>
                  <a:pt x="1942890" y="3341326"/>
                  <a:pt x="1986455" y="3279227"/>
                  <a:pt x="1986455" y="3279227"/>
                </a:cubicBezTo>
                <a:cubicBezTo>
                  <a:pt x="2002883" y="3229941"/>
                  <a:pt x="2018816" y="3168315"/>
                  <a:pt x="2065282" y="3137338"/>
                </a:cubicBezTo>
                <a:lnTo>
                  <a:pt x="2112579" y="3105807"/>
                </a:lnTo>
                <a:cubicBezTo>
                  <a:pt x="2123089" y="3090041"/>
                  <a:pt x="2131980" y="3073066"/>
                  <a:pt x="2144110" y="3058510"/>
                </a:cubicBezTo>
                <a:cubicBezTo>
                  <a:pt x="2175502" y="3020840"/>
                  <a:pt x="2245434" y="2961674"/>
                  <a:pt x="2286000" y="2948152"/>
                </a:cubicBezTo>
                <a:lnTo>
                  <a:pt x="2380593" y="2916621"/>
                </a:lnTo>
                <a:cubicBezTo>
                  <a:pt x="2396358" y="2911366"/>
                  <a:pt x="2414062" y="2910073"/>
                  <a:pt x="2427889" y="2900855"/>
                </a:cubicBezTo>
                <a:cubicBezTo>
                  <a:pt x="2443655" y="2890345"/>
                  <a:pt x="2457871" y="2877019"/>
                  <a:pt x="2475186" y="2869324"/>
                </a:cubicBezTo>
                <a:cubicBezTo>
                  <a:pt x="2505558" y="2855825"/>
                  <a:pt x="2542125" y="2856229"/>
                  <a:pt x="2569779" y="2837793"/>
                </a:cubicBezTo>
                <a:cubicBezTo>
                  <a:pt x="2585544" y="2827283"/>
                  <a:pt x="2602519" y="2818392"/>
                  <a:pt x="2617075" y="2806262"/>
                </a:cubicBezTo>
                <a:cubicBezTo>
                  <a:pt x="2634203" y="2791988"/>
                  <a:pt x="2645821" y="2771333"/>
                  <a:pt x="2664372" y="2758965"/>
                </a:cubicBezTo>
                <a:cubicBezTo>
                  <a:pt x="2678199" y="2749747"/>
                  <a:pt x="2695903" y="2748455"/>
                  <a:pt x="2711669" y="2743200"/>
                </a:cubicBezTo>
                <a:cubicBezTo>
                  <a:pt x="2727434" y="2727434"/>
                  <a:pt x="2745277" y="2713502"/>
                  <a:pt x="2758965" y="2695903"/>
                </a:cubicBezTo>
                <a:cubicBezTo>
                  <a:pt x="2782230" y="2665990"/>
                  <a:pt x="2801006" y="2632841"/>
                  <a:pt x="2822027" y="2601310"/>
                </a:cubicBezTo>
                <a:lnTo>
                  <a:pt x="2885089" y="2506717"/>
                </a:lnTo>
                <a:lnTo>
                  <a:pt x="2916620" y="2459421"/>
                </a:lnTo>
                <a:cubicBezTo>
                  <a:pt x="2927130" y="2443655"/>
                  <a:pt x="2932385" y="2422634"/>
                  <a:pt x="2948151" y="2412124"/>
                </a:cubicBezTo>
                <a:lnTo>
                  <a:pt x="2995448" y="2380593"/>
                </a:lnTo>
                <a:cubicBezTo>
                  <a:pt x="3005958" y="2364827"/>
                  <a:pt x="3019284" y="2350611"/>
                  <a:pt x="3026979" y="2333296"/>
                </a:cubicBezTo>
                <a:cubicBezTo>
                  <a:pt x="3040478" y="2302924"/>
                  <a:pt x="3048000" y="2270234"/>
                  <a:pt x="3058510" y="2238703"/>
                </a:cubicBezTo>
                <a:lnTo>
                  <a:pt x="3090041" y="2144110"/>
                </a:lnTo>
                <a:cubicBezTo>
                  <a:pt x="3090042" y="2144108"/>
                  <a:pt x="3121571" y="2049518"/>
                  <a:pt x="3121572" y="2049517"/>
                </a:cubicBezTo>
                <a:lnTo>
                  <a:pt x="3358055" y="1891862"/>
                </a:lnTo>
                <a:cubicBezTo>
                  <a:pt x="3373820" y="1881352"/>
                  <a:pt x="3391953" y="1873729"/>
                  <a:pt x="3405351" y="1860331"/>
                </a:cubicBezTo>
                <a:cubicBezTo>
                  <a:pt x="3435051" y="1830631"/>
                  <a:pt x="3460437" y="1799062"/>
                  <a:pt x="3499944" y="1781503"/>
                </a:cubicBezTo>
                <a:cubicBezTo>
                  <a:pt x="3530316" y="1768004"/>
                  <a:pt x="3563007" y="1760482"/>
                  <a:pt x="3594538" y="1749972"/>
                </a:cubicBezTo>
                <a:lnTo>
                  <a:pt x="3641834" y="1734207"/>
                </a:lnTo>
                <a:lnTo>
                  <a:pt x="3689131" y="1718441"/>
                </a:lnTo>
                <a:cubicBezTo>
                  <a:pt x="3699641" y="1702676"/>
                  <a:pt x="3705866" y="1682982"/>
                  <a:pt x="3720662" y="1671145"/>
                </a:cubicBezTo>
                <a:cubicBezTo>
                  <a:pt x="3733639" y="1660764"/>
                  <a:pt x="3753094" y="1662811"/>
                  <a:pt x="3767958" y="1655379"/>
                </a:cubicBezTo>
                <a:cubicBezTo>
                  <a:pt x="3784905" y="1646905"/>
                  <a:pt x="3799489" y="1634358"/>
                  <a:pt x="3815255" y="1623848"/>
                </a:cubicBezTo>
                <a:cubicBezTo>
                  <a:pt x="3831198" y="1599933"/>
                  <a:pt x="3862551" y="1561893"/>
                  <a:pt x="3862551" y="1529255"/>
                </a:cubicBezTo>
                <a:cubicBezTo>
                  <a:pt x="3862551" y="1492095"/>
                  <a:pt x="3861878" y="1452853"/>
                  <a:pt x="3846786" y="1418896"/>
                </a:cubicBezTo>
                <a:cubicBezTo>
                  <a:pt x="3839091" y="1401581"/>
                  <a:pt x="3816804" y="1395060"/>
                  <a:pt x="3799489" y="1387365"/>
                </a:cubicBezTo>
                <a:cubicBezTo>
                  <a:pt x="3732042" y="1357389"/>
                  <a:pt x="3706043" y="1358414"/>
                  <a:pt x="3641834" y="1340069"/>
                </a:cubicBezTo>
                <a:cubicBezTo>
                  <a:pt x="3625855" y="1335504"/>
                  <a:pt x="3610303" y="1329558"/>
                  <a:pt x="3594538" y="1324303"/>
                </a:cubicBezTo>
                <a:cubicBezTo>
                  <a:pt x="3385469" y="1334259"/>
                  <a:pt x="3327905" y="1324027"/>
                  <a:pt x="3168869" y="1355834"/>
                </a:cubicBezTo>
                <a:cubicBezTo>
                  <a:pt x="3147622" y="1360083"/>
                  <a:pt x="3126560" y="1365374"/>
                  <a:pt x="3105806" y="1371600"/>
                </a:cubicBezTo>
                <a:cubicBezTo>
                  <a:pt x="3073971" y="1381151"/>
                  <a:pt x="3011213" y="1403131"/>
                  <a:pt x="3011213" y="1403131"/>
                </a:cubicBezTo>
                <a:cubicBezTo>
                  <a:pt x="2974427" y="1397876"/>
                  <a:pt x="2937063" y="1395721"/>
                  <a:pt x="2900855" y="1387365"/>
                </a:cubicBezTo>
                <a:cubicBezTo>
                  <a:pt x="2868470" y="1379891"/>
                  <a:pt x="2806262" y="1355834"/>
                  <a:pt x="2806262" y="1355834"/>
                </a:cubicBezTo>
                <a:cubicBezTo>
                  <a:pt x="2790496" y="1340069"/>
                  <a:pt x="2776564" y="1322226"/>
                  <a:pt x="2758965" y="1308538"/>
                </a:cubicBezTo>
                <a:cubicBezTo>
                  <a:pt x="2729052" y="1285273"/>
                  <a:pt x="2691168" y="1272272"/>
                  <a:pt x="2664372" y="1245476"/>
                </a:cubicBezTo>
                <a:cubicBezTo>
                  <a:pt x="2629507" y="1210611"/>
                  <a:pt x="2613676" y="1188596"/>
                  <a:pt x="2569779" y="1166648"/>
                </a:cubicBezTo>
                <a:cubicBezTo>
                  <a:pt x="2554915" y="1159216"/>
                  <a:pt x="2538248" y="1156138"/>
                  <a:pt x="2522482" y="1150883"/>
                </a:cubicBezTo>
                <a:lnTo>
                  <a:pt x="2427889" y="1087821"/>
                </a:lnTo>
                <a:cubicBezTo>
                  <a:pt x="2412124" y="1077311"/>
                  <a:pt x="2398568" y="1062282"/>
                  <a:pt x="2380593" y="1056290"/>
                </a:cubicBezTo>
                <a:lnTo>
                  <a:pt x="2238703" y="1008993"/>
                </a:lnTo>
                <a:cubicBezTo>
                  <a:pt x="2238699" y="1008992"/>
                  <a:pt x="2144115" y="977463"/>
                  <a:pt x="2144110" y="977462"/>
                </a:cubicBezTo>
                <a:cubicBezTo>
                  <a:pt x="2107324" y="972207"/>
                  <a:pt x="2070311" y="968343"/>
                  <a:pt x="2033751" y="961696"/>
                </a:cubicBezTo>
                <a:cubicBezTo>
                  <a:pt x="1925597" y="942032"/>
                  <a:pt x="2013464" y="952683"/>
                  <a:pt x="1923393" y="930165"/>
                </a:cubicBezTo>
                <a:cubicBezTo>
                  <a:pt x="1897397" y="923666"/>
                  <a:pt x="1870417" y="921450"/>
                  <a:pt x="1844565" y="914400"/>
                </a:cubicBezTo>
                <a:cubicBezTo>
                  <a:pt x="1812500" y="905655"/>
                  <a:pt x="1781503" y="893379"/>
                  <a:pt x="1749972" y="882869"/>
                </a:cubicBezTo>
                <a:cubicBezTo>
                  <a:pt x="1734206" y="877614"/>
                  <a:pt x="1718971" y="870362"/>
                  <a:pt x="1702675" y="867103"/>
                </a:cubicBezTo>
                <a:cubicBezTo>
                  <a:pt x="1591259" y="844820"/>
                  <a:pt x="1649267" y="859811"/>
                  <a:pt x="1529255" y="819807"/>
                </a:cubicBezTo>
                <a:cubicBezTo>
                  <a:pt x="1513489" y="814552"/>
                  <a:pt x="1495785" y="813259"/>
                  <a:pt x="1481958" y="804041"/>
                </a:cubicBezTo>
                <a:cubicBezTo>
                  <a:pt x="1420835" y="763292"/>
                  <a:pt x="1452637" y="778502"/>
                  <a:pt x="1387365" y="756745"/>
                </a:cubicBezTo>
                <a:cubicBezTo>
                  <a:pt x="1251828" y="666386"/>
                  <a:pt x="1423311" y="774718"/>
                  <a:pt x="1292772" y="709448"/>
                </a:cubicBezTo>
                <a:cubicBezTo>
                  <a:pt x="1170529" y="648326"/>
                  <a:pt x="1317054" y="701776"/>
                  <a:pt x="1198179" y="662152"/>
                </a:cubicBezTo>
                <a:cubicBezTo>
                  <a:pt x="1187669" y="646386"/>
                  <a:pt x="1181444" y="626692"/>
                  <a:pt x="1166648" y="614855"/>
                </a:cubicBezTo>
                <a:cubicBezTo>
                  <a:pt x="1153671" y="604474"/>
                  <a:pt x="1134215" y="606522"/>
                  <a:pt x="1119351" y="599090"/>
                </a:cubicBezTo>
                <a:cubicBezTo>
                  <a:pt x="1102404" y="590616"/>
                  <a:pt x="1087820" y="578069"/>
                  <a:pt x="1072055" y="567559"/>
                </a:cubicBezTo>
                <a:cubicBezTo>
                  <a:pt x="1066800" y="551793"/>
                  <a:pt x="1056289" y="536881"/>
                  <a:pt x="1056289" y="520262"/>
                </a:cubicBezTo>
                <a:cubicBezTo>
                  <a:pt x="1056289" y="503643"/>
                  <a:pt x="1072055" y="489584"/>
                  <a:pt x="1072055" y="472965"/>
                </a:cubicBezTo>
                <a:cubicBezTo>
                  <a:pt x="1072055" y="452564"/>
                  <a:pt x="1040699" y="388335"/>
                  <a:pt x="1024758" y="378372"/>
                </a:cubicBezTo>
                <a:cubicBezTo>
                  <a:pt x="1024754" y="378370"/>
                  <a:pt x="906520" y="338960"/>
                  <a:pt x="882869" y="331076"/>
                </a:cubicBezTo>
                <a:lnTo>
                  <a:pt x="740979" y="283779"/>
                </a:lnTo>
                <a:cubicBezTo>
                  <a:pt x="725213" y="278524"/>
                  <a:pt x="710272" y="268990"/>
                  <a:pt x="693682" y="268014"/>
                </a:cubicBezTo>
                <a:lnTo>
                  <a:pt x="425669" y="252248"/>
                </a:lnTo>
                <a:cubicBezTo>
                  <a:pt x="290118" y="161881"/>
                  <a:pt x="461624" y="270226"/>
                  <a:pt x="331075" y="204952"/>
                </a:cubicBezTo>
                <a:cubicBezTo>
                  <a:pt x="314128" y="196478"/>
                  <a:pt x="301094" y="181116"/>
                  <a:pt x="283779" y="173421"/>
                </a:cubicBezTo>
                <a:cubicBezTo>
                  <a:pt x="253407" y="159922"/>
                  <a:pt x="220717" y="152400"/>
                  <a:pt x="189186" y="141890"/>
                </a:cubicBezTo>
                <a:lnTo>
                  <a:pt x="141889" y="126124"/>
                </a:lnTo>
                <a:cubicBezTo>
                  <a:pt x="117815" y="53900"/>
                  <a:pt x="126124" y="95445"/>
                  <a:pt x="126124" y="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69731" y="964766"/>
            <a:ext cx="7675179" cy="769441"/>
          </a:xfrm>
          <a:prstGeom prst="rect">
            <a:avLst/>
          </a:prstGeom>
          <a:noFill/>
        </p:spPr>
        <p:txBody>
          <a:bodyPr wrap="square" rtlCol="0">
            <a:spAutoFit/>
          </a:bodyPr>
          <a:lstStyle/>
          <a:p>
            <a:r>
              <a:rPr lang="en-US" sz="4400" dirty="0" smtClean="0"/>
              <a:t>DON’T BE A MYSTERY WRITER</a:t>
            </a:r>
            <a:endParaRPr lang="en-US" sz="4400" dirty="0"/>
          </a:p>
        </p:txBody>
      </p:sp>
    </p:spTree>
    <p:extLst>
      <p:ext uri="{BB962C8B-B14F-4D97-AF65-F5344CB8AC3E}">
        <p14:creationId xmlns:p14="http://schemas.microsoft.com/office/powerpoint/2010/main" val="885657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09600"/>
            <a:ext cx="8915400" cy="1470025"/>
          </a:xfrm>
        </p:spPr>
        <p:txBody>
          <a:bodyPr>
            <a:normAutofit/>
          </a:bodyPr>
          <a:lstStyle/>
          <a:p>
            <a:r>
              <a:rPr lang="en-US" dirty="0" smtClean="0"/>
              <a:t>Methods</a:t>
            </a:r>
            <a:endParaRPr lang="en-US" dirty="0"/>
          </a:p>
        </p:txBody>
      </p:sp>
      <p:sp>
        <p:nvSpPr>
          <p:cNvPr id="3" name="Subtitle 2"/>
          <p:cNvSpPr>
            <a:spLocks noGrp="1"/>
          </p:cNvSpPr>
          <p:nvPr>
            <p:ph type="subTitle" idx="1"/>
          </p:nvPr>
        </p:nvSpPr>
        <p:spPr>
          <a:xfrm>
            <a:off x="990600" y="2133600"/>
            <a:ext cx="7239000" cy="1752600"/>
          </a:xfrm>
        </p:spPr>
        <p:txBody>
          <a:bodyPr>
            <a:noAutofit/>
          </a:bodyPr>
          <a:lstStyle/>
          <a:p>
            <a:pPr algn="l"/>
            <a:r>
              <a:rPr lang="en-US" dirty="0" smtClean="0">
                <a:solidFill>
                  <a:schemeClr val="tx1"/>
                </a:solidFill>
              </a:rPr>
              <a:t>1.  Provide enough information to replicate </a:t>
            </a:r>
            <a:r>
              <a:rPr lang="en-US" dirty="0" err="1" smtClean="0">
                <a:solidFill>
                  <a:schemeClr val="tx1"/>
                </a:solidFill>
              </a:rPr>
              <a:t>expts</a:t>
            </a:r>
            <a:endParaRPr lang="en-US" dirty="0" smtClean="0">
              <a:solidFill>
                <a:schemeClr val="tx1"/>
              </a:solidFill>
            </a:endParaRPr>
          </a:p>
          <a:p>
            <a:pPr algn="l"/>
            <a:r>
              <a:rPr lang="en-US" dirty="0" smtClean="0">
                <a:solidFill>
                  <a:schemeClr val="tx1"/>
                </a:solidFill>
              </a:rPr>
              <a:t>2.  OK to refer to previous papers for methods—but don’t make them dig too deep for essentials</a:t>
            </a:r>
          </a:p>
        </p:txBody>
      </p:sp>
    </p:spTree>
    <p:extLst>
      <p:ext uri="{BB962C8B-B14F-4D97-AF65-F5344CB8AC3E}">
        <p14:creationId xmlns:p14="http://schemas.microsoft.com/office/powerpoint/2010/main" val="27812044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04800"/>
            <a:ext cx="8915400" cy="1470025"/>
          </a:xfrm>
        </p:spPr>
        <p:txBody>
          <a:bodyPr>
            <a:normAutofit/>
          </a:bodyPr>
          <a:lstStyle/>
          <a:p>
            <a:r>
              <a:rPr lang="en-US" dirty="0" smtClean="0"/>
              <a:t>DISCUSSION</a:t>
            </a:r>
            <a:endParaRPr lang="en-US" dirty="0"/>
          </a:p>
        </p:txBody>
      </p:sp>
      <p:sp>
        <p:nvSpPr>
          <p:cNvPr id="3" name="Subtitle 2"/>
          <p:cNvSpPr>
            <a:spLocks noGrp="1"/>
          </p:cNvSpPr>
          <p:nvPr>
            <p:ph type="subTitle" idx="1"/>
          </p:nvPr>
        </p:nvSpPr>
        <p:spPr>
          <a:xfrm>
            <a:off x="1143000" y="1447800"/>
            <a:ext cx="7239000" cy="1752600"/>
          </a:xfrm>
        </p:spPr>
        <p:txBody>
          <a:bodyPr>
            <a:noAutofit/>
          </a:bodyPr>
          <a:lstStyle/>
          <a:p>
            <a:pPr marL="514350" indent="-514350" algn="l">
              <a:buAutoNum type="arabicPeriod"/>
            </a:pPr>
            <a:r>
              <a:rPr lang="en-US" dirty="0" smtClean="0">
                <a:solidFill>
                  <a:schemeClr val="tx1"/>
                </a:solidFill>
              </a:rPr>
              <a:t>Discuss the path</a:t>
            </a:r>
          </a:p>
          <a:p>
            <a:pPr marL="514350" indent="-514350" algn="l">
              <a:buAutoNum type="arabicPeriod"/>
            </a:pPr>
            <a:r>
              <a:rPr lang="en-US" dirty="0" smtClean="0">
                <a:solidFill>
                  <a:schemeClr val="tx1"/>
                </a:solidFill>
              </a:rPr>
              <a:t>Add interpretation</a:t>
            </a:r>
          </a:p>
          <a:p>
            <a:pPr algn="l"/>
            <a:r>
              <a:rPr lang="en-US" dirty="0" smtClean="0">
                <a:solidFill>
                  <a:schemeClr val="tx1"/>
                </a:solidFill>
              </a:rPr>
              <a:t>3.  Do not get lost in the forest</a:t>
            </a:r>
            <a:endParaRPr lang="en-US" dirty="0" smtClean="0">
              <a:solidFill>
                <a:schemeClr val="tx1"/>
              </a:solidFill>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362200" y="3429000"/>
            <a:ext cx="4419600" cy="2936803"/>
          </a:xfrm>
          <a:prstGeom prst="rect">
            <a:avLst/>
          </a:prstGeom>
        </p:spPr>
      </p:pic>
      <p:sp>
        <p:nvSpPr>
          <p:cNvPr id="5" name="Rectangle 4"/>
          <p:cNvSpPr/>
          <p:nvPr/>
        </p:nvSpPr>
        <p:spPr>
          <a:xfrm>
            <a:off x="4214642" y="4760767"/>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2114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915400" cy="1470025"/>
          </a:xfrm>
        </p:spPr>
        <p:txBody>
          <a:bodyPr>
            <a:normAutofit/>
          </a:bodyPr>
          <a:lstStyle/>
          <a:p>
            <a:r>
              <a:rPr lang="en-US" dirty="0" smtClean="0"/>
              <a:t>Discussion</a:t>
            </a:r>
            <a:endParaRPr lang="en-US" dirty="0"/>
          </a:p>
        </p:txBody>
      </p:sp>
      <p:sp>
        <p:nvSpPr>
          <p:cNvPr id="3" name="Subtitle 2"/>
          <p:cNvSpPr>
            <a:spLocks noGrp="1"/>
          </p:cNvSpPr>
          <p:nvPr>
            <p:ph type="subTitle" idx="1"/>
          </p:nvPr>
        </p:nvSpPr>
        <p:spPr>
          <a:xfrm>
            <a:off x="914400" y="1981200"/>
            <a:ext cx="7772400" cy="3733800"/>
          </a:xfrm>
        </p:spPr>
        <p:txBody>
          <a:bodyPr>
            <a:noAutofit/>
          </a:bodyPr>
          <a:lstStyle/>
          <a:p>
            <a:pPr algn="l"/>
            <a:r>
              <a:rPr lang="en-US" dirty="0">
                <a:solidFill>
                  <a:schemeClr val="tx1"/>
                </a:solidFill>
              </a:rPr>
              <a:t>Begin by stating your primary </a:t>
            </a:r>
            <a:r>
              <a:rPr lang="en-US" dirty="0" smtClean="0">
                <a:solidFill>
                  <a:schemeClr val="tx1"/>
                </a:solidFill>
              </a:rPr>
              <a:t>observations</a:t>
            </a:r>
            <a:endParaRPr lang="en-US" dirty="0">
              <a:solidFill>
                <a:schemeClr val="tx1"/>
              </a:solidFill>
            </a:endParaRPr>
          </a:p>
          <a:p>
            <a:pPr algn="l"/>
            <a:r>
              <a:rPr lang="en-US" dirty="0" smtClean="0">
                <a:solidFill>
                  <a:schemeClr val="tx1"/>
                </a:solidFill>
              </a:rPr>
              <a:t>Answer the unknowns from your Intro</a:t>
            </a:r>
          </a:p>
          <a:p>
            <a:pPr algn="l"/>
            <a:r>
              <a:rPr lang="en-US" dirty="0" smtClean="0">
                <a:solidFill>
                  <a:schemeClr val="tx1"/>
                </a:solidFill>
              </a:rPr>
              <a:t>Each paragraph has a purpose</a:t>
            </a:r>
          </a:p>
          <a:p>
            <a:pPr algn="l"/>
            <a:r>
              <a:rPr lang="en-US" dirty="0" smtClean="0">
                <a:solidFill>
                  <a:schemeClr val="tx1"/>
                </a:solidFill>
              </a:rPr>
              <a:t>Often address a mechanism/causality</a:t>
            </a:r>
          </a:p>
          <a:p>
            <a:pPr algn="l"/>
            <a:r>
              <a:rPr lang="en-US" dirty="0" smtClean="0">
                <a:solidFill>
                  <a:schemeClr val="tx1"/>
                </a:solidFill>
              </a:rPr>
              <a:t>Include a limitation paragraph</a:t>
            </a:r>
          </a:p>
          <a:p>
            <a:pPr algn="l"/>
            <a:r>
              <a:rPr lang="en-US" dirty="0" smtClean="0">
                <a:solidFill>
                  <a:schemeClr val="tx1"/>
                </a:solidFill>
              </a:rPr>
              <a:t>End with forward looking implication</a:t>
            </a:r>
          </a:p>
        </p:txBody>
      </p:sp>
    </p:spTree>
    <p:extLst>
      <p:ext uri="{BB962C8B-B14F-4D97-AF65-F5344CB8AC3E}">
        <p14:creationId xmlns:p14="http://schemas.microsoft.com/office/powerpoint/2010/main" val="13896975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915400" cy="1470025"/>
          </a:xfrm>
        </p:spPr>
        <p:txBody>
          <a:bodyPr>
            <a:normAutofit/>
          </a:bodyPr>
          <a:lstStyle/>
          <a:p>
            <a:r>
              <a:rPr lang="en-US" dirty="0" smtClean="0"/>
              <a:t>Abstract</a:t>
            </a:r>
            <a:endParaRPr lang="en-US" dirty="0"/>
          </a:p>
        </p:txBody>
      </p:sp>
      <p:sp>
        <p:nvSpPr>
          <p:cNvPr id="3" name="Subtitle 2"/>
          <p:cNvSpPr>
            <a:spLocks noGrp="1"/>
          </p:cNvSpPr>
          <p:nvPr>
            <p:ph type="subTitle" idx="1"/>
          </p:nvPr>
        </p:nvSpPr>
        <p:spPr>
          <a:xfrm>
            <a:off x="990600" y="2057400"/>
            <a:ext cx="7239000" cy="1752600"/>
          </a:xfrm>
        </p:spPr>
        <p:txBody>
          <a:bodyPr>
            <a:noAutofit/>
          </a:bodyPr>
          <a:lstStyle/>
          <a:p>
            <a:pPr algn="l"/>
            <a:r>
              <a:rPr lang="en-US" dirty="0" smtClean="0">
                <a:solidFill>
                  <a:schemeClr val="tx1"/>
                </a:solidFill>
              </a:rPr>
              <a:t>Clearly state unknown or hypothesis </a:t>
            </a:r>
          </a:p>
          <a:p>
            <a:pPr algn="l"/>
            <a:r>
              <a:rPr lang="en-US" dirty="0" smtClean="0">
                <a:solidFill>
                  <a:schemeClr val="tx1"/>
                </a:solidFill>
              </a:rPr>
              <a:t>Provide pithy summary of data</a:t>
            </a:r>
          </a:p>
          <a:p>
            <a:pPr algn="l"/>
            <a:r>
              <a:rPr lang="en-US" dirty="0" smtClean="0">
                <a:solidFill>
                  <a:schemeClr val="tx1"/>
                </a:solidFill>
              </a:rPr>
              <a:t>Provide conclusion</a:t>
            </a:r>
          </a:p>
          <a:p>
            <a:pPr algn="l"/>
            <a:r>
              <a:rPr lang="en-US" dirty="0" smtClean="0">
                <a:solidFill>
                  <a:schemeClr val="tx1"/>
                </a:solidFill>
              </a:rPr>
              <a:t>Avoid overstatements</a:t>
            </a:r>
            <a:endParaRPr lang="en-US" dirty="0" smtClean="0">
              <a:solidFill>
                <a:schemeClr val="tx1"/>
              </a:solidFill>
            </a:endParaRPr>
          </a:p>
        </p:txBody>
      </p:sp>
    </p:spTree>
    <p:extLst>
      <p:ext uri="{BB962C8B-B14F-4D97-AF65-F5344CB8AC3E}">
        <p14:creationId xmlns:p14="http://schemas.microsoft.com/office/powerpoint/2010/main" val="42825620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33400"/>
            <a:ext cx="8915400" cy="1470025"/>
          </a:xfrm>
        </p:spPr>
        <p:txBody>
          <a:bodyPr>
            <a:normAutofit/>
          </a:bodyPr>
          <a:lstStyle/>
          <a:p>
            <a:r>
              <a:rPr lang="en-US" dirty="0"/>
              <a:t>P</a:t>
            </a:r>
            <a:r>
              <a:rPr lang="en-US" dirty="0" smtClean="0"/>
              <a:t>olishing</a:t>
            </a:r>
            <a:endParaRPr lang="en-US" dirty="0"/>
          </a:p>
        </p:txBody>
      </p:sp>
      <p:sp>
        <p:nvSpPr>
          <p:cNvPr id="4" name="Rectangle 3"/>
          <p:cNvSpPr/>
          <p:nvPr/>
        </p:nvSpPr>
        <p:spPr>
          <a:xfrm>
            <a:off x="714703" y="2366167"/>
            <a:ext cx="7848600" cy="2954655"/>
          </a:xfrm>
          <a:prstGeom prst="rect">
            <a:avLst/>
          </a:prstGeom>
        </p:spPr>
        <p:txBody>
          <a:bodyPr wrap="square">
            <a:spAutoFit/>
          </a:bodyPr>
          <a:lstStyle/>
          <a:p>
            <a:r>
              <a:rPr lang="en-US" sz="2800" dirty="0"/>
              <a:t>The time to begin writing an article is when you have finished it to your satisfaction. By that time you begin to clearly and logically perceive what it is that you really want to say</a:t>
            </a:r>
            <a:r>
              <a:rPr lang="en-US" sz="2800" dirty="0" smtClean="0"/>
              <a:t>.</a:t>
            </a:r>
          </a:p>
          <a:p>
            <a:r>
              <a:rPr lang="en-US" sz="2800" dirty="0"/>
              <a:t/>
            </a:r>
            <a:br>
              <a:rPr lang="en-US" sz="2800" dirty="0"/>
            </a:br>
            <a:r>
              <a:rPr lang="en-US" sz="2800" dirty="0"/>
              <a:t>- </a:t>
            </a:r>
            <a:r>
              <a:rPr lang="en-US" sz="2800" i="1" dirty="0"/>
              <a:t>Mark Twain's Notebook</a:t>
            </a:r>
            <a:r>
              <a:rPr lang="en-US" sz="2800" dirty="0"/>
              <a:t>, 1902-1903 </a:t>
            </a:r>
            <a:r>
              <a:rPr lang="en-US" dirty="0"/>
              <a:t/>
            </a:r>
            <a:br>
              <a:rPr lang="en-US" dirty="0"/>
            </a:br>
            <a:endParaRPr lang="en-US" dirty="0"/>
          </a:p>
        </p:txBody>
      </p:sp>
    </p:spTree>
    <p:extLst>
      <p:ext uri="{BB962C8B-B14F-4D97-AF65-F5344CB8AC3E}">
        <p14:creationId xmlns:p14="http://schemas.microsoft.com/office/powerpoint/2010/main" val="401897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4258"/>
            <a:ext cx="8915400" cy="1470025"/>
          </a:xfrm>
        </p:spPr>
        <p:txBody>
          <a:bodyPr>
            <a:normAutofit/>
          </a:bodyPr>
          <a:lstStyle/>
          <a:p>
            <a:r>
              <a:rPr lang="en-US" dirty="0" smtClean="0"/>
              <a:t>Crevasse Avoidance</a:t>
            </a:r>
            <a:endParaRPr lang="en-US" dirty="0"/>
          </a:p>
        </p:txBody>
      </p:sp>
      <p:sp>
        <p:nvSpPr>
          <p:cNvPr id="5" name="TextBox 4"/>
          <p:cNvSpPr txBox="1"/>
          <p:nvPr/>
        </p:nvSpPr>
        <p:spPr>
          <a:xfrm>
            <a:off x="381000" y="1828800"/>
            <a:ext cx="5562600" cy="2862322"/>
          </a:xfrm>
          <a:prstGeom prst="rect">
            <a:avLst/>
          </a:prstGeom>
          <a:noFill/>
        </p:spPr>
        <p:txBody>
          <a:bodyPr wrap="square" rtlCol="0">
            <a:spAutoFit/>
          </a:bodyPr>
          <a:lstStyle/>
          <a:p>
            <a:r>
              <a:rPr lang="en-US" sz="3600" dirty="0" smtClean="0"/>
              <a:t>-</a:t>
            </a:r>
            <a:r>
              <a:rPr lang="en-US" sz="3600" dirty="0" smtClean="0"/>
              <a:t>clarify </a:t>
            </a:r>
            <a:r>
              <a:rPr lang="en-US" sz="3600" dirty="0" smtClean="0"/>
              <a:t>the framing &amp; idea flow</a:t>
            </a:r>
          </a:p>
          <a:p>
            <a:r>
              <a:rPr lang="en-US" sz="3600" dirty="0" smtClean="0"/>
              <a:t>-</a:t>
            </a:r>
            <a:r>
              <a:rPr lang="en-US" sz="3600" dirty="0" smtClean="0"/>
              <a:t>improve </a:t>
            </a:r>
            <a:r>
              <a:rPr lang="en-US" sz="3600" dirty="0" smtClean="0"/>
              <a:t>grammar </a:t>
            </a:r>
          </a:p>
          <a:p>
            <a:r>
              <a:rPr lang="en-US" sz="3600" dirty="0" smtClean="0"/>
              <a:t>-find typos</a:t>
            </a:r>
          </a:p>
          <a:p>
            <a:r>
              <a:rPr lang="en-US" sz="3600" dirty="0" smtClean="0"/>
              <a:t>-find run-on sentences</a:t>
            </a:r>
            <a:endParaRPr lang="en-US" sz="36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1993" y="1676400"/>
            <a:ext cx="2936803" cy="4419600"/>
          </a:xfrm>
          <a:prstGeom prst="rect">
            <a:avLst/>
          </a:prstGeom>
        </p:spPr>
      </p:pic>
    </p:spTree>
    <p:extLst>
      <p:ext uri="{BB962C8B-B14F-4D97-AF65-F5344CB8AC3E}">
        <p14:creationId xmlns:p14="http://schemas.microsoft.com/office/powerpoint/2010/main" val="23107392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2050" y="1676400"/>
            <a:ext cx="7010400" cy="1631216"/>
          </a:xfrm>
          <a:prstGeom prst="rect">
            <a:avLst/>
          </a:prstGeom>
        </p:spPr>
        <p:txBody>
          <a:bodyPr wrap="square">
            <a:spAutoFit/>
          </a:bodyPr>
          <a:lstStyle/>
          <a:p>
            <a:r>
              <a:rPr lang="en-US" sz="2000" dirty="0"/>
              <a:t>Anybody can have ideas--the difficulty is to express them without squandering a quire of paper on an idea that ought to be reduced to one glittering paragraph</a:t>
            </a:r>
            <a:r>
              <a:rPr lang="en-US" sz="2000" dirty="0" smtClean="0"/>
              <a:t>.</a:t>
            </a:r>
          </a:p>
          <a:p>
            <a:r>
              <a:rPr lang="en-US" sz="2000" dirty="0"/>
              <a:t/>
            </a:r>
            <a:br>
              <a:rPr lang="en-US" sz="2000" dirty="0"/>
            </a:br>
            <a:r>
              <a:rPr lang="en-US" sz="2000" dirty="0" smtClean="0"/>
              <a:t>Mark Twain Letter </a:t>
            </a:r>
            <a:r>
              <a:rPr lang="en-US" sz="2000" dirty="0"/>
              <a:t>to </a:t>
            </a:r>
            <a:r>
              <a:rPr lang="en-US" sz="2000" dirty="0" err="1"/>
              <a:t>Emeline</a:t>
            </a:r>
            <a:r>
              <a:rPr lang="en-US" sz="2000" dirty="0"/>
              <a:t> Beach, 10 Feb 1868</a:t>
            </a:r>
          </a:p>
        </p:txBody>
      </p:sp>
      <p:sp>
        <p:nvSpPr>
          <p:cNvPr id="3" name="Rectangle 2"/>
          <p:cNvSpPr/>
          <p:nvPr/>
        </p:nvSpPr>
        <p:spPr>
          <a:xfrm>
            <a:off x="2895600" y="533400"/>
            <a:ext cx="5410200" cy="923330"/>
          </a:xfrm>
          <a:prstGeom prst="rect">
            <a:avLst/>
          </a:prstGeom>
        </p:spPr>
        <p:txBody>
          <a:bodyPr wrap="square">
            <a:spAutoFit/>
          </a:bodyPr>
          <a:lstStyle/>
          <a:p>
            <a:r>
              <a:rPr lang="en-US" sz="5400" dirty="0" smtClean="0"/>
              <a:t>Be pithy …</a:t>
            </a:r>
            <a:endParaRPr lang="en-US" sz="5400" dirty="0"/>
          </a:p>
        </p:txBody>
      </p:sp>
      <p:sp>
        <p:nvSpPr>
          <p:cNvPr id="4" name="Rectangle 3"/>
          <p:cNvSpPr/>
          <p:nvPr/>
        </p:nvSpPr>
        <p:spPr>
          <a:xfrm>
            <a:off x="1028700" y="4528378"/>
            <a:ext cx="7277100" cy="1600438"/>
          </a:xfrm>
          <a:prstGeom prst="rect">
            <a:avLst/>
          </a:prstGeom>
        </p:spPr>
        <p:txBody>
          <a:bodyPr wrap="square">
            <a:spAutoFit/>
          </a:bodyPr>
          <a:lstStyle/>
          <a:p>
            <a:endParaRPr lang="en-US" dirty="0"/>
          </a:p>
          <a:p>
            <a:r>
              <a:rPr lang="en-US" sz="2000" dirty="0"/>
              <a:t>I was working on the proof of one of my poems all morning , and took out a comma.  In the afternoon,  I put it back again</a:t>
            </a:r>
            <a:r>
              <a:rPr lang="en-US" sz="2000" dirty="0" smtClean="0"/>
              <a:t>.</a:t>
            </a:r>
          </a:p>
          <a:p>
            <a:endParaRPr lang="en-US" sz="2000" dirty="0"/>
          </a:p>
          <a:p>
            <a:r>
              <a:rPr lang="en-US" sz="2000" dirty="0" smtClean="0"/>
              <a:t>--Oscar Wilde</a:t>
            </a:r>
            <a:endParaRPr lang="en-US" sz="2000" dirty="0"/>
          </a:p>
        </p:txBody>
      </p:sp>
      <p:sp>
        <p:nvSpPr>
          <p:cNvPr id="5" name="Rectangle 4"/>
          <p:cNvSpPr/>
          <p:nvPr/>
        </p:nvSpPr>
        <p:spPr>
          <a:xfrm>
            <a:off x="1663262" y="3581400"/>
            <a:ext cx="6248400" cy="923330"/>
          </a:xfrm>
          <a:prstGeom prst="rect">
            <a:avLst/>
          </a:prstGeom>
        </p:spPr>
        <p:txBody>
          <a:bodyPr wrap="square">
            <a:spAutoFit/>
          </a:bodyPr>
          <a:lstStyle/>
          <a:p>
            <a:r>
              <a:rPr lang="en-US" sz="5400" dirty="0" smtClean="0"/>
              <a:t>But avoid paralysis…</a:t>
            </a:r>
            <a:endParaRPr lang="en-US" sz="5400" dirty="0"/>
          </a:p>
        </p:txBody>
      </p:sp>
    </p:spTree>
    <p:extLst>
      <p:ext uri="{BB962C8B-B14F-4D97-AF65-F5344CB8AC3E}">
        <p14:creationId xmlns:p14="http://schemas.microsoft.com/office/powerpoint/2010/main" val="27405098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70025"/>
          </a:xfrm>
        </p:spPr>
        <p:txBody>
          <a:bodyPr/>
          <a:lstStyle/>
          <a:p>
            <a:r>
              <a:rPr lang="en-US" b="1" dirty="0" smtClean="0"/>
              <a:t>Outline</a:t>
            </a:r>
            <a:endParaRPr lang="en-US" b="1" dirty="0"/>
          </a:p>
        </p:txBody>
      </p:sp>
      <p:sp>
        <p:nvSpPr>
          <p:cNvPr id="3" name="Subtitle 2"/>
          <p:cNvSpPr>
            <a:spLocks noGrp="1"/>
          </p:cNvSpPr>
          <p:nvPr>
            <p:ph type="subTitle" idx="1"/>
          </p:nvPr>
        </p:nvSpPr>
        <p:spPr>
          <a:xfrm>
            <a:off x="990600" y="2209800"/>
            <a:ext cx="7391400" cy="1752600"/>
          </a:xfrm>
        </p:spPr>
        <p:txBody>
          <a:bodyPr>
            <a:normAutofit fontScale="25000" lnSpcReduction="20000"/>
          </a:bodyPr>
          <a:lstStyle/>
          <a:p>
            <a:pPr algn="l"/>
            <a:r>
              <a:rPr lang="en-US" sz="17600" dirty="0" smtClean="0">
                <a:solidFill>
                  <a:schemeClr val="tx1"/>
                </a:solidFill>
              </a:rPr>
              <a:t>1.   Preparing to Write</a:t>
            </a:r>
          </a:p>
          <a:p>
            <a:pPr marL="457200" indent="-457200" algn="l">
              <a:buAutoNum type="arabicPeriod" startAt="2"/>
            </a:pPr>
            <a:r>
              <a:rPr lang="en-US" sz="17600" dirty="0" smtClean="0">
                <a:solidFill>
                  <a:schemeClr val="tx1"/>
                </a:solidFill>
              </a:rPr>
              <a:t>   Writing a Paper</a:t>
            </a:r>
          </a:p>
          <a:p>
            <a:pPr marL="457200" indent="-457200" algn="l">
              <a:buAutoNum type="arabicPeriod" startAt="2"/>
            </a:pPr>
            <a:r>
              <a:rPr lang="en-US" sz="17600" dirty="0" smtClean="0">
                <a:solidFill>
                  <a:schemeClr val="tx1"/>
                </a:solidFill>
              </a:rPr>
              <a:t>   </a:t>
            </a:r>
            <a:r>
              <a:rPr lang="en-US" sz="17600" dirty="0">
                <a:solidFill>
                  <a:schemeClr val="tx1"/>
                </a:solidFill>
              </a:rPr>
              <a:t>T</a:t>
            </a:r>
            <a:r>
              <a:rPr lang="en-US" sz="17600" dirty="0" smtClean="0">
                <a:solidFill>
                  <a:schemeClr val="tx1"/>
                </a:solidFill>
              </a:rPr>
              <a:t>he </a:t>
            </a:r>
            <a:r>
              <a:rPr lang="en-US" sz="17600" dirty="0" smtClean="0">
                <a:solidFill>
                  <a:schemeClr val="tx1"/>
                </a:solidFill>
              </a:rPr>
              <a:t>Editorial Office</a:t>
            </a:r>
          </a:p>
          <a:p>
            <a:pPr marL="457200" indent="-457200" algn="l">
              <a:buAutoNum type="arabicPeriod" startAt="2"/>
            </a:pPr>
            <a:r>
              <a:rPr lang="en-US" sz="17600" dirty="0" smtClean="0">
                <a:solidFill>
                  <a:schemeClr val="tx1"/>
                </a:solidFill>
              </a:rPr>
              <a:t>  </a:t>
            </a:r>
            <a:r>
              <a:rPr lang="en-US" sz="17600" dirty="0" smtClean="0">
                <a:solidFill>
                  <a:schemeClr val="tx1"/>
                </a:solidFill>
              </a:rPr>
              <a:t> Summary</a:t>
            </a:r>
            <a:endParaRPr lang="en-US" sz="9600" dirty="0" smtClean="0">
              <a:solidFill>
                <a:schemeClr val="tx1"/>
              </a:solidFill>
            </a:endParaRPr>
          </a:p>
          <a:p>
            <a:pPr algn="l"/>
            <a:r>
              <a:rPr lang="en-US" dirty="0" smtClean="0">
                <a:solidFill>
                  <a:schemeClr val="tx1"/>
                </a:solidFill>
              </a:rPr>
              <a:t> </a:t>
            </a:r>
            <a:r>
              <a:rPr lang="en-US" dirty="0"/>
              <a:t/>
            </a:r>
            <a:br>
              <a:rPr lang="en-US" dirty="0"/>
            </a:br>
            <a:endParaRPr lang="en-US" dirty="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1228" y="152400"/>
            <a:ext cx="8915400" cy="1470025"/>
          </a:xfrm>
        </p:spPr>
        <p:txBody>
          <a:bodyPr>
            <a:normAutofit/>
          </a:bodyPr>
          <a:lstStyle/>
          <a:p>
            <a:r>
              <a:rPr lang="en-US" b="1" dirty="0" smtClean="0"/>
              <a:t>Style</a:t>
            </a:r>
            <a:endParaRPr lang="en-US" b="1" dirty="0"/>
          </a:p>
        </p:txBody>
      </p:sp>
      <p:sp>
        <p:nvSpPr>
          <p:cNvPr id="3" name="Subtitle 2"/>
          <p:cNvSpPr>
            <a:spLocks noGrp="1"/>
          </p:cNvSpPr>
          <p:nvPr>
            <p:ph type="subTitle" idx="1"/>
          </p:nvPr>
        </p:nvSpPr>
        <p:spPr>
          <a:xfrm>
            <a:off x="990600" y="1676400"/>
            <a:ext cx="7239000" cy="2286000"/>
          </a:xfrm>
        </p:spPr>
        <p:txBody>
          <a:bodyPr>
            <a:noAutofit/>
          </a:bodyPr>
          <a:lstStyle/>
          <a:p>
            <a:pPr algn="l"/>
            <a:r>
              <a:rPr lang="en-US" dirty="0" smtClean="0">
                <a:solidFill>
                  <a:schemeClr val="tx1"/>
                </a:solidFill>
              </a:rPr>
              <a:t>A </a:t>
            </a:r>
            <a:r>
              <a:rPr lang="en-US" dirty="0">
                <a:solidFill>
                  <a:schemeClr val="tx1"/>
                </a:solidFill>
              </a:rPr>
              <a:t>number of things are indicated by these </a:t>
            </a:r>
            <a:r>
              <a:rPr lang="en-US" dirty="0" smtClean="0">
                <a:solidFill>
                  <a:schemeClr val="tx1"/>
                </a:solidFill>
              </a:rPr>
              <a:t>results including whether gene X modulates function Y.</a:t>
            </a:r>
          </a:p>
        </p:txBody>
      </p:sp>
      <p:sp>
        <p:nvSpPr>
          <p:cNvPr id="4" name="Subtitle 2"/>
          <p:cNvSpPr txBox="1">
            <a:spLocks/>
          </p:cNvSpPr>
          <p:nvPr/>
        </p:nvSpPr>
        <p:spPr>
          <a:xfrm>
            <a:off x="990600" y="3733800"/>
            <a:ext cx="7239000" cy="22860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u="sng" dirty="0" smtClean="0">
                <a:solidFill>
                  <a:schemeClr val="tx1"/>
                </a:solidFill>
              </a:rPr>
              <a:t>Versus</a:t>
            </a:r>
          </a:p>
          <a:p>
            <a:pPr algn="l"/>
            <a:r>
              <a:rPr lang="en-US" dirty="0" smtClean="0">
                <a:solidFill>
                  <a:schemeClr val="tx1"/>
                </a:solidFill>
              </a:rPr>
              <a:t>These results indicate that gene X modulates function Y.</a:t>
            </a:r>
          </a:p>
        </p:txBody>
      </p:sp>
    </p:spTree>
    <p:extLst>
      <p:ext uri="{BB962C8B-B14F-4D97-AF65-F5344CB8AC3E}">
        <p14:creationId xmlns:p14="http://schemas.microsoft.com/office/powerpoint/2010/main" val="169855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1228" y="152400"/>
            <a:ext cx="8915400" cy="1470025"/>
          </a:xfrm>
        </p:spPr>
        <p:txBody>
          <a:bodyPr>
            <a:normAutofit/>
          </a:bodyPr>
          <a:lstStyle/>
          <a:p>
            <a:r>
              <a:rPr lang="en-US" b="1" dirty="0"/>
              <a:t>Beware of the passive voice</a:t>
            </a:r>
          </a:p>
        </p:txBody>
      </p:sp>
      <p:sp>
        <p:nvSpPr>
          <p:cNvPr id="3" name="Subtitle 2"/>
          <p:cNvSpPr>
            <a:spLocks noGrp="1"/>
          </p:cNvSpPr>
          <p:nvPr>
            <p:ph type="subTitle" idx="1"/>
          </p:nvPr>
        </p:nvSpPr>
        <p:spPr>
          <a:xfrm>
            <a:off x="990600" y="1447800"/>
            <a:ext cx="7391400" cy="4800600"/>
          </a:xfrm>
        </p:spPr>
        <p:txBody>
          <a:bodyPr>
            <a:noAutofit/>
          </a:bodyPr>
          <a:lstStyle/>
          <a:p>
            <a:pPr algn="l"/>
            <a:r>
              <a:rPr lang="en-US" i="1" dirty="0" smtClean="0">
                <a:solidFill>
                  <a:schemeClr val="tx1"/>
                </a:solidFill>
              </a:rPr>
              <a:t>passive </a:t>
            </a:r>
            <a:r>
              <a:rPr lang="en-US" i="1" dirty="0" smtClean="0">
                <a:solidFill>
                  <a:schemeClr val="tx1"/>
                </a:solidFill>
              </a:rPr>
              <a:t>voice=</a:t>
            </a:r>
            <a:endParaRPr lang="en-US" dirty="0">
              <a:solidFill>
                <a:schemeClr val="tx1"/>
              </a:solidFill>
            </a:endParaRPr>
          </a:p>
          <a:p>
            <a:pPr algn="l"/>
            <a:r>
              <a:rPr lang="en-US" i="1" dirty="0" smtClean="0">
                <a:solidFill>
                  <a:schemeClr val="tx1"/>
                </a:solidFill>
              </a:rPr>
              <a:t>form </a:t>
            </a:r>
            <a:r>
              <a:rPr lang="en-US" i="1" dirty="0">
                <a:solidFill>
                  <a:schemeClr val="tx1"/>
                </a:solidFill>
              </a:rPr>
              <a:t>of “to be” + past participle </a:t>
            </a:r>
            <a:endParaRPr lang="en-US" i="1" dirty="0" smtClean="0">
              <a:solidFill>
                <a:schemeClr val="tx1"/>
              </a:solidFill>
            </a:endParaRPr>
          </a:p>
          <a:p>
            <a:pPr algn="l"/>
            <a:r>
              <a:rPr lang="en-US" dirty="0" smtClean="0">
                <a:solidFill>
                  <a:schemeClr val="tx1"/>
                </a:solidFill>
              </a:rPr>
              <a:t>e.g. “are indicated …”</a:t>
            </a:r>
            <a:endParaRPr lang="en-US" dirty="0" smtClean="0">
              <a:solidFill>
                <a:schemeClr val="tx1"/>
              </a:solidFill>
            </a:endParaRPr>
          </a:p>
          <a:p>
            <a:pPr algn="l"/>
            <a:r>
              <a:rPr lang="en-US" b="1" dirty="0" smtClean="0">
                <a:solidFill>
                  <a:schemeClr val="tx1"/>
                </a:solidFill>
              </a:rPr>
              <a:t>Can confuse the </a:t>
            </a:r>
            <a:r>
              <a:rPr lang="en-US" b="1" dirty="0" smtClean="0">
                <a:solidFill>
                  <a:schemeClr val="tx1"/>
                </a:solidFill>
              </a:rPr>
              <a:t>subject &amp; object</a:t>
            </a:r>
          </a:p>
          <a:p>
            <a:pPr algn="l"/>
            <a:r>
              <a:rPr lang="en-US" dirty="0" smtClean="0">
                <a:solidFill>
                  <a:schemeClr val="tx1"/>
                </a:solidFill>
              </a:rPr>
              <a:t>Avoid making the </a:t>
            </a:r>
            <a:r>
              <a:rPr lang="en-US" dirty="0">
                <a:solidFill>
                  <a:schemeClr val="tx1"/>
                </a:solidFill>
              </a:rPr>
              <a:t>object of an action into the subject of a </a:t>
            </a:r>
            <a:r>
              <a:rPr lang="en-US" dirty="0" smtClean="0">
                <a:solidFill>
                  <a:schemeClr val="tx1"/>
                </a:solidFill>
              </a:rPr>
              <a:t>sentence</a:t>
            </a:r>
            <a:endParaRPr lang="en-US" dirty="0">
              <a:solidFill>
                <a:schemeClr val="tx1"/>
              </a:solidFill>
            </a:endParaRPr>
          </a:p>
          <a:p>
            <a:pPr algn="l"/>
            <a:r>
              <a:rPr lang="en-US" b="1" dirty="0" smtClean="0">
                <a:solidFill>
                  <a:schemeClr val="tx1"/>
                </a:solidFill>
              </a:rPr>
              <a:t>Reduce word </a:t>
            </a:r>
            <a:r>
              <a:rPr lang="en-US" b="1" dirty="0">
                <a:solidFill>
                  <a:schemeClr val="tx1"/>
                </a:solidFill>
              </a:rPr>
              <a:t>n</a:t>
            </a:r>
            <a:r>
              <a:rPr lang="en-US" b="1" dirty="0" smtClean="0">
                <a:solidFill>
                  <a:schemeClr val="tx1"/>
                </a:solidFill>
              </a:rPr>
              <a:t>umber</a:t>
            </a:r>
          </a:p>
          <a:p>
            <a:pPr algn="l"/>
            <a:r>
              <a:rPr lang="en-US" b="1" dirty="0" smtClean="0">
                <a:solidFill>
                  <a:schemeClr val="tx1"/>
                </a:solidFill>
              </a:rPr>
              <a:t>Look for  the phrase “by the …”</a:t>
            </a:r>
          </a:p>
        </p:txBody>
      </p:sp>
    </p:spTree>
    <p:extLst>
      <p:ext uri="{BB962C8B-B14F-4D97-AF65-F5344CB8AC3E}">
        <p14:creationId xmlns:p14="http://schemas.microsoft.com/office/powerpoint/2010/main" val="9639273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lstStyle/>
          <a:p>
            <a:r>
              <a:rPr lang="en-US" dirty="0" smtClean="0"/>
              <a:t>Mentor-Mentees &amp; Writing</a:t>
            </a:r>
            <a:endParaRPr lang="en-US" dirty="0"/>
          </a:p>
        </p:txBody>
      </p:sp>
      <p:sp>
        <p:nvSpPr>
          <p:cNvPr id="3" name="Subtitle 2"/>
          <p:cNvSpPr>
            <a:spLocks noGrp="1"/>
          </p:cNvSpPr>
          <p:nvPr>
            <p:ph type="subTitle" idx="1"/>
          </p:nvPr>
        </p:nvSpPr>
        <p:spPr>
          <a:xfrm>
            <a:off x="381000" y="1752600"/>
            <a:ext cx="4572000" cy="4144822"/>
          </a:xfrm>
        </p:spPr>
        <p:txBody>
          <a:bodyPr>
            <a:noAutofit/>
          </a:bodyPr>
          <a:lstStyle/>
          <a:p>
            <a:pPr algn="l">
              <a:buFont typeface="Arial" pitchFamily="34" charset="0"/>
              <a:buChar char="•"/>
            </a:pPr>
            <a:r>
              <a:rPr lang="en-US" dirty="0" smtClean="0">
                <a:solidFill>
                  <a:schemeClr val="tx1"/>
                </a:solidFill>
              </a:rPr>
              <a:t>How polished is the draft?</a:t>
            </a:r>
          </a:p>
          <a:p>
            <a:pPr algn="l">
              <a:buFont typeface="Arial" pitchFamily="34" charset="0"/>
              <a:buChar char="•"/>
            </a:pPr>
            <a:r>
              <a:rPr lang="en-US" dirty="0" smtClean="0">
                <a:solidFill>
                  <a:schemeClr val="tx1"/>
                </a:solidFill>
              </a:rPr>
              <a:t>Giving time to review</a:t>
            </a:r>
          </a:p>
          <a:p>
            <a:pPr algn="l">
              <a:buFont typeface="Arial" pitchFamily="34" charset="0"/>
              <a:buChar char="•"/>
            </a:pPr>
            <a:r>
              <a:rPr lang="en-US" dirty="0" smtClean="0">
                <a:solidFill>
                  <a:schemeClr val="tx1"/>
                </a:solidFill>
              </a:rPr>
              <a:t>When to solicit mentor input </a:t>
            </a:r>
            <a:endParaRPr lang="en-US" dirty="0">
              <a:solidFill>
                <a:schemeClr val="tx1"/>
              </a:solidFill>
            </a:endParaRPr>
          </a:p>
          <a:p>
            <a:pPr algn="l">
              <a:buFont typeface="Arial" pitchFamily="34" charset="0"/>
              <a:buChar char="•"/>
            </a:pPr>
            <a:r>
              <a:rPr lang="en-US" dirty="0" smtClean="0">
                <a:solidFill>
                  <a:schemeClr val="tx1"/>
                </a:solidFill>
              </a:rPr>
              <a:t>When to solicit beyond mentor</a:t>
            </a:r>
          </a:p>
          <a:p>
            <a:pPr algn="l"/>
            <a:endParaRPr lang="en-US" dirty="0" smtClean="0">
              <a:solidFill>
                <a:schemeClr val="tx1"/>
              </a:solidFill>
            </a:endParaRPr>
          </a:p>
          <a:p>
            <a:pPr algn="l">
              <a:buFont typeface="Arial" pitchFamily="34" charset="0"/>
              <a:buChar char="•"/>
            </a:pPr>
            <a:endParaRPr lang="en-US" dirty="0" smtClean="0">
              <a:solidFill>
                <a:schemeClr val="tx1"/>
              </a:solidFill>
            </a:endParaRPr>
          </a:p>
        </p:txBody>
      </p:sp>
      <p:pic>
        <p:nvPicPr>
          <p:cNvPr id="7" name="Picture 2"/>
          <p:cNvPicPr>
            <a:picLocks noChangeAspect="1" noChangeArrowheads="1"/>
          </p:cNvPicPr>
          <p:nvPr/>
        </p:nvPicPr>
        <p:blipFill>
          <a:blip r:embed="rId3"/>
          <a:srcRect/>
          <a:stretch>
            <a:fillRect/>
          </a:stretch>
        </p:blipFill>
        <p:spPr bwMode="auto">
          <a:xfrm>
            <a:off x="4953000" y="1752600"/>
            <a:ext cx="4038600" cy="397402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915400" cy="1470025"/>
          </a:xfrm>
        </p:spPr>
        <p:txBody>
          <a:bodyPr>
            <a:normAutofit/>
          </a:bodyPr>
          <a:lstStyle/>
          <a:p>
            <a:r>
              <a:rPr lang="en-US" u="sng" dirty="0" smtClean="0"/>
              <a:t>At the Journal</a:t>
            </a:r>
            <a:endParaRPr lang="en-US" u="sng" dirty="0"/>
          </a:p>
        </p:txBody>
      </p:sp>
      <p:pic>
        <p:nvPicPr>
          <p:cNvPr id="5" name="Picture 2"/>
          <p:cNvPicPr>
            <a:picLocks noChangeAspect="1" noChangeArrowheads="1"/>
          </p:cNvPicPr>
          <p:nvPr/>
        </p:nvPicPr>
        <p:blipFill>
          <a:blip r:embed="rId3"/>
          <a:srcRect/>
          <a:stretch>
            <a:fillRect/>
          </a:stretch>
        </p:blipFill>
        <p:spPr bwMode="auto">
          <a:xfrm>
            <a:off x="1255986" y="3352800"/>
            <a:ext cx="6930242" cy="2972861"/>
          </a:xfrm>
          <a:prstGeom prst="rect">
            <a:avLst/>
          </a:prstGeom>
          <a:noFill/>
          <a:ln w="9525">
            <a:noFill/>
            <a:miter lim="800000"/>
            <a:headEnd/>
            <a:tailEnd/>
          </a:ln>
          <a:effectLst/>
        </p:spPr>
      </p:pic>
      <p:sp>
        <p:nvSpPr>
          <p:cNvPr id="6" name="TextBox 5"/>
          <p:cNvSpPr txBox="1"/>
          <p:nvPr/>
        </p:nvSpPr>
        <p:spPr>
          <a:xfrm>
            <a:off x="1862958" y="1600200"/>
            <a:ext cx="6320642" cy="1200329"/>
          </a:xfrm>
          <a:prstGeom prst="rect">
            <a:avLst/>
          </a:prstGeom>
          <a:noFill/>
        </p:spPr>
        <p:txBody>
          <a:bodyPr wrap="square" rtlCol="0">
            <a:spAutoFit/>
          </a:bodyPr>
          <a:lstStyle/>
          <a:p>
            <a:r>
              <a:rPr lang="en-US" sz="3600" dirty="0" smtClean="0"/>
              <a:t>Finding </a:t>
            </a:r>
            <a:r>
              <a:rPr lang="en-US" sz="3600" dirty="0" smtClean="0"/>
              <a:t>a </a:t>
            </a:r>
            <a:r>
              <a:rPr lang="en-US" sz="3600" dirty="0" smtClean="0"/>
              <a:t>journal </a:t>
            </a:r>
            <a:r>
              <a:rPr lang="en-US" sz="3600" dirty="0" smtClean="0"/>
              <a:t>f</a:t>
            </a:r>
            <a:r>
              <a:rPr lang="en-US" sz="3600" dirty="0" smtClean="0"/>
              <a:t>it</a:t>
            </a:r>
          </a:p>
          <a:p>
            <a:r>
              <a:rPr lang="en-US" sz="3600" dirty="0" smtClean="0"/>
              <a:t>Craft cover letter with care</a:t>
            </a:r>
          </a:p>
        </p:txBody>
      </p:sp>
    </p:spTree>
    <p:extLst>
      <p:ext uri="{BB962C8B-B14F-4D97-AF65-F5344CB8AC3E}">
        <p14:creationId xmlns:p14="http://schemas.microsoft.com/office/powerpoint/2010/main" val="26212063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srcRect/>
          <a:stretch>
            <a:fillRect/>
          </a:stretch>
        </p:blipFill>
        <p:spPr bwMode="auto">
          <a:xfrm>
            <a:off x="5334000" y="1600200"/>
            <a:ext cx="3243262" cy="4140057"/>
          </a:xfrm>
          <a:prstGeom prst="rect">
            <a:avLst/>
          </a:prstGeom>
          <a:noFill/>
          <a:ln w="9525">
            <a:noFill/>
            <a:miter lim="800000"/>
            <a:headEnd/>
            <a:tailEnd/>
          </a:ln>
          <a:effectLst/>
        </p:spPr>
      </p:pic>
      <p:sp>
        <p:nvSpPr>
          <p:cNvPr id="4" name="TextBox 3"/>
          <p:cNvSpPr txBox="1"/>
          <p:nvPr/>
        </p:nvSpPr>
        <p:spPr>
          <a:xfrm>
            <a:off x="859220" y="609600"/>
            <a:ext cx="7979979" cy="707886"/>
          </a:xfrm>
          <a:prstGeom prst="rect">
            <a:avLst/>
          </a:prstGeom>
          <a:noFill/>
        </p:spPr>
        <p:txBody>
          <a:bodyPr wrap="square" rtlCol="0">
            <a:spAutoFit/>
          </a:bodyPr>
          <a:lstStyle/>
          <a:p>
            <a:r>
              <a:rPr lang="en-US" sz="4000" u="sng" dirty="0" smtClean="0"/>
              <a:t>Revisions:  the point by point reply</a:t>
            </a:r>
            <a:endParaRPr lang="en-US" sz="4000" u="sng" dirty="0"/>
          </a:p>
        </p:txBody>
      </p:sp>
      <p:sp>
        <p:nvSpPr>
          <p:cNvPr id="6" name="TextBox 5"/>
          <p:cNvSpPr txBox="1"/>
          <p:nvPr/>
        </p:nvSpPr>
        <p:spPr>
          <a:xfrm>
            <a:off x="307428" y="1828800"/>
            <a:ext cx="4724400" cy="1754326"/>
          </a:xfrm>
          <a:prstGeom prst="rect">
            <a:avLst/>
          </a:prstGeom>
          <a:noFill/>
        </p:spPr>
        <p:txBody>
          <a:bodyPr wrap="square" rtlCol="0">
            <a:spAutoFit/>
          </a:bodyPr>
          <a:lstStyle/>
          <a:p>
            <a:r>
              <a:rPr lang="en-US" sz="3600" dirty="0" smtClean="0"/>
              <a:t>Be thorough</a:t>
            </a:r>
          </a:p>
          <a:p>
            <a:r>
              <a:rPr lang="en-US" sz="3600" dirty="0" smtClean="0"/>
              <a:t>Be polite</a:t>
            </a:r>
          </a:p>
          <a:p>
            <a:r>
              <a:rPr lang="en-US" sz="3600" dirty="0" smtClean="0"/>
              <a:t>Provide </a:t>
            </a:r>
            <a:r>
              <a:rPr lang="en-US" sz="3600" dirty="0"/>
              <a:t>all easy </a:t>
            </a:r>
            <a:r>
              <a:rPr lang="en-US" sz="3600" dirty="0" smtClean="0"/>
              <a:t>answers</a:t>
            </a:r>
          </a:p>
        </p:txBody>
      </p:sp>
      <p:grpSp>
        <p:nvGrpSpPr>
          <p:cNvPr id="10" name="Group 9"/>
          <p:cNvGrpSpPr/>
          <p:nvPr/>
        </p:nvGrpSpPr>
        <p:grpSpPr>
          <a:xfrm>
            <a:off x="289035" y="4453738"/>
            <a:ext cx="6492765" cy="1784096"/>
            <a:chOff x="289035" y="4453738"/>
            <a:chExt cx="6492765" cy="1784096"/>
          </a:xfrm>
        </p:grpSpPr>
        <p:grpSp>
          <p:nvGrpSpPr>
            <p:cNvPr id="9" name="Group 8"/>
            <p:cNvGrpSpPr/>
            <p:nvPr/>
          </p:nvGrpSpPr>
          <p:grpSpPr>
            <a:xfrm>
              <a:off x="2898228" y="4453738"/>
              <a:ext cx="3883572" cy="667795"/>
              <a:chOff x="2898228" y="4453738"/>
              <a:chExt cx="3883572" cy="667795"/>
            </a:xfrm>
          </p:grpSpPr>
          <p:sp>
            <p:nvSpPr>
              <p:cNvPr id="5" name="TextBox 4"/>
              <p:cNvSpPr txBox="1"/>
              <p:nvPr/>
            </p:nvSpPr>
            <p:spPr>
              <a:xfrm>
                <a:off x="2898228" y="4659868"/>
                <a:ext cx="2133600" cy="461665"/>
              </a:xfrm>
              <a:prstGeom prst="rect">
                <a:avLst/>
              </a:prstGeom>
              <a:noFill/>
            </p:spPr>
            <p:txBody>
              <a:bodyPr wrap="square" rtlCol="0">
                <a:spAutoFit/>
              </a:bodyPr>
              <a:lstStyle/>
              <a:p>
                <a:r>
                  <a:rPr lang="en-US" sz="2400" b="1" dirty="0" smtClean="0"/>
                  <a:t>Sometimes</a:t>
                </a:r>
                <a:endParaRPr lang="en-US" sz="2400" b="1" dirty="0"/>
              </a:p>
            </p:txBody>
          </p:sp>
          <p:cxnSp>
            <p:nvCxnSpPr>
              <p:cNvPr id="8" name="Straight Arrow Connector 7"/>
              <p:cNvCxnSpPr/>
              <p:nvPr/>
            </p:nvCxnSpPr>
            <p:spPr>
              <a:xfrm flipV="1">
                <a:off x="4648200" y="4453738"/>
                <a:ext cx="2133600" cy="43696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289035" y="5591503"/>
              <a:ext cx="6279931" cy="646331"/>
            </a:xfrm>
            <a:prstGeom prst="rect">
              <a:avLst/>
            </a:prstGeom>
            <a:noFill/>
          </p:spPr>
          <p:txBody>
            <a:bodyPr wrap="square" rtlCol="0">
              <a:spAutoFit/>
            </a:bodyPr>
            <a:lstStyle/>
            <a:p>
              <a:r>
                <a:rPr lang="en-US" sz="3600" dirty="0" smtClean="0"/>
                <a:t>Know when &amp; how  </a:t>
              </a:r>
              <a:r>
                <a:rPr lang="en-US" sz="3600" dirty="0"/>
                <a:t>to </a:t>
              </a:r>
              <a:r>
                <a:rPr lang="en-US" sz="3600" dirty="0" smtClean="0"/>
                <a:t>argue</a:t>
              </a:r>
              <a:endParaRPr lang="en-US" sz="36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915400" cy="1470025"/>
          </a:xfrm>
        </p:spPr>
        <p:txBody>
          <a:bodyPr>
            <a:normAutofit/>
          </a:bodyPr>
          <a:lstStyle/>
          <a:p>
            <a:r>
              <a:rPr lang="en-US" u="sng" dirty="0" smtClean="0"/>
              <a:t>Summary Points</a:t>
            </a:r>
            <a:endParaRPr lang="en-US" u="sng" dirty="0"/>
          </a:p>
        </p:txBody>
      </p:sp>
      <p:sp>
        <p:nvSpPr>
          <p:cNvPr id="6" name="TextBox 5"/>
          <p:cNvSpPr txBox="1"/>
          <p:nvPr/>
        </p:nvSpPr>
        <p:spPr>
          <a:xfrm>
            <a:off x="533400" y="1447800"/>
            <a:ext cx="7848600" cy="1200329"/>
          </a:xfrm>
          <a:prstGeom prst="rect">
            <a:avLst/>
          </a:prstGeom>
          <a:noFill/>
        </p:spPr>
        <p:txBody>
          <a:bodyPr wrap="square" rtlCol="0">
            <a:spAutoFit/>
          </a:bodyPr>
          <a:lstStyle/>
          <a:p>
            <a:r>
              <a:rPr lang="en-US" sz="3600" dirty="0" smtClean="0"/>
              <a:t>1.  Create space for your ideas &amp; writing</a:t>
            </a:r>
          </a:p>
          <a:p>
            <a:endParaRPr lang="en-US" sz="3600" dirty="0"/>
          </a:p>
        </p:txBody>
      </p:sp>
      <p:sp>
        <p:nvSpPr>
          <p:cNvPr id="7" name="TextBox 6"/>
          <p:cNvSpPr txBox="1"/>
          <p:nvPr/>
        </p:nvSpPr>
        <p:spPr>
          <a:xfrm>
            <a:off x="567559" y="5029200"/>
            <a:ext cx="7848600" cy="646331"/>
          </a:xfrm>
          <a:prstGeom prst="rect">
            <a:avLst/>
          </a:prstGeom>
          <a:noFill/>
        </p:spPr>
        <p:txBody>
          <a:bodyPr wrap="square" rtlCol="0">
            <a:spAutoFit/>
          </a:bodyPr>
          <a:lstStyle/>
          <a:p>
            <a:r>
              <a:rPr lang="en-US" sz="3600" dirty="0"/>
              <a:t>5</a:t>
            </a:r>
            <a:r>
              <a:rPr lang="en-US" sz="3600" dirty="0" smtClean="0"/>
              <a:t>.  </a:t>
            </a:r>
            <a:r>
              <a:rPr lang="en-US" sz="3600" dirty="0" smtClean="0"/>
              <a:t>Do not strive to be a mystery </a:t>
            </a:r>
            <a:r>
              <a:rPr lang="en-US" sz="3600" dirty="0" smtClean="0"/>
              <a:t>writer</a:t>
            </a:r>
            <a:endParaRPr lang="en-US" sz="3600" dirty="0" smtClean="0"/>
          </a:p>
        </p:txBody>
      </p:sp>
      <p:sp>
        <p:nvSpPr>
          <p:cNvPr id="8" name="TextBox 7"/>
          <p:cNvSpPr txBox="1"/>
          <p:nvPr/>
        </p:nvSpPr>
        <p:spPr>
          <a:xfrm>
            <a:off x="567559" y="3581400"/>
            <a:ext cx="7848600" cy="646331"/>
          </a:xfrm>
          <a:prstGeom prst="rect">
            <a:avLst/>
          </a:prstGeom>
          <a:noFill/>
        </p:spPr>
        <p:txBody>
          <a:bodyPr wrap="square" rtlCol="0">
            <a:spAutoFit/>
          </a:bodyPr>
          <a:lstStyle/>
          <a:p>
            <a:r>
              <a:rPr lang="en-US" sz="3600" dirty="0"/>
              <a:t>3</a:t>
            </a:r>
            <a:r>
              <a:rPr lang="en-US" sz="3600" dirty="0" smtClean="0"/>
              <a:t>.  Use active voice</a:t>
            </a:r>
            <a:endParaRPr lang="en-US" sz="3600" dirty="0" smtClean="0"/>
          </a:p>
        </p:txBody>
      </p:sp>
      <p:sp>
        <p:nvSpPr>
          <p:cNvPr id="9" name="TextBox 8"/>
          <p:cNvSpPr txBox="1"/>
          <p:nvPr/>
        </p:nvSpPr>
        <p:spPr>
          <a:xfrm>
            <a:off x="549166" y="2209800"/>
            <a:ext cx="7848600" cy="1200329"/>
          </a:xfrm>
          <a:prstGeom prst="rect">
            <a:avLst/>
          </a:prstGeom>
          <a:noFill/>
        </p:spPr>
        <p:txBody>
          <a:bodyPr wrap="square" rtlCol="0">
            <a:spAutoFit/>
          </a:bodyPr>
          <a:lstStyle/>
          <a:p>
            <a:r>
              <a:rPr lang="en-US" sz="3600" dirty="0"/>
              <a:t>2</a:t>
            </a:r>
            <a:r>
              <a:rPr lang="en-US" sz="3600" dirty="0" smtClean="0"/>
              <a:t>.  Tell a simple story with a clear &amp; connected path</a:t>
            </a:r>
            <a:endParaRPr lang="en-US" sz="3600" dirty="0" smtClean="0"/>
          </a:p>
        </p:txBody>
      </p:sp>
      <p:sp>
        <p:nvSpPr>
          <p:cNvPr id="11" name="TextBox 10"/>
          <p:cNvSpPr txBox="1"/>
          <p:nvPr/>
        </p:nvSpPr>
        <p:spPr>
          <a:xfrm>
            <a:off x="551793" y="4382869"/>
            <a:ext cx="7848600" cy="646331"/>
          </a:xfrm>
          <a:prstGeom prst="rect">
            <a:avLst/>
          </a:prstGeom>
          <a:noFill/>
        </p:spPr>
        <p:txBody>
          <a:bodyPr wrap="square" rtlCol="0">
            <a:spAutoFit/>
          </a:bodyPr>
          <a:lstStyle/>
          <a:p>
            <a:r>
              <a:rPr lang="en-US" sz="3600" dirty="0"/>
              <a:t>4</a:t>
            </a:r>
            <a:r>
              <a:rPr lang="en-US" sz="3600" dirty="0" smtClean="0"/>
              <a:t>.  Avoid writer paralysis—break it down</a:t>
            </a:r>
            <a:endParaRPr lang="en-US" sz="3600" dirty="0" smtClean="0"/>
          </a:p>
        </p:txBody>
      </p:sp>
    </p:spTree>
    <p:extLst>
      <p:ext uri="{BB962C8B-B14F-4D97-AF65-F5344CB8AC3E}">
        <p14:creationId xmlns:p14="http://schemas.microsoft.com/office/powerpoint/2010/main" val="136854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7772400" cy="1470025"/>
          </a:xfrm>
        </p:spPr>
        <p:txBody>
          <a:bodyPr>
            <a:normAutofit fontScale="90000"/>
          </a:bodyPr>
          <a:lstStyle/>
          <a:p>
            <a:r>
              <a:rPr lang="en-US" dirty="0" smtClean="0"/>
              <a:t>1.  Preparing to Write</a:t>
            </a:r>
            <a:br>
              <a:rPr lang="en-US" dirty="0" smtClean="0"/>
            </a:br>
            <a:r>
              <a:rPr lang="en-US" dirty="0" smtClean="0"/>
              <a:t>Will I ever get “publishable” data?</a:t>
            </a:r>
            <a:endParaRPr lang="en-US" dirty="0"/>
          </a:p>
        </p:txBody>
      </p:sp>
      <p:sp>
        <p:nvSpPr>
          <p:cNvPr id="3" name="Subtitle 2"/>
          <p:cNvSpPr>
            <a:spLocks noGrp="1"/>
          </p:cNvSpPr>
          <p:nvPr>
            <p:ph type="subTitle" idx="1"/>
          </p:nvPr>
        </p:nvSpPr>
        <p:spPr>
          <a:xfrm>
            <a:off x="685800" y="2286000"/>
            <a:ext cx="6400800" cy="1752600"/>
          </a:xfrm>
        </p:spPr>
        <p:txBody>
          <a:bodyPr>
            <a:noAutofit/>
          </a:bodyPr>
          <a:lstStyle/>
          <a:p>
            <a:pPr algn="l">
              <a:buFont typeface="Arial" pitchFamily="34" charset="0"/>
              <a:buChar char="•"/>
            </a:pPr>
            <a:r>
              <a:rPr lang="en-US" dirty="0" smtClean="0">
                <a:solidFill>
                  <a:schemeClr val="tx1"/>
                </a:solidFill>
              </a:rPr>
              <a:t>Anticipate research </a:t>
            </a:r>
          </a:p>
          <a:p>
            <a:pPr algn="l"/>
            <a:r>
              <a:rPr lang="en-US" dirty="0">
                <a:solidFill>
                  <a:schemeClr val="tx1"/>
                </a:solidFill>
              </a:rPr>
              <a:t>	</a:t>
            </a:r>
            <a:r>
              <a:rPr lang="en-US" dirty="0" smtClean="0">
                <a:solidFill>
                  <a:schemeClr val="tx1"/>
                </a:solidFill>
              </a:rPr>
              <a:t>“dark days”</a:t>
            </a:r>
          </a:p>
          <a:p>
            <a:pPr algn="l">
              <a:buFont typeface="Arial" pitchFamily="34" charset="0"/>
              <a:buChar char="•"/>
            </a:pPr>
            <a:r>
              <a:rPr lang="en-US" dirty="0" smtClean="0">
                <a:solidFill>
                  <a:schemeClr val="tx1"/>
                </a:solidFill>
              </a:rPr>
              <a:t> Navigate them</a:t>
            </a:r>
          </a:p>
          <a:p>
            <a:pPr algn="l"/>
            <a:r>
              <a:rPr lang="en-US" dirty="0" smtClean="0">
                <a:solidFill>
                  <a:schemeClr val="tx1"/>
                </a:solidFill>
              </a:rPr>
              <a:t>   Focus </a:t>
            </a:r>
            <a:r>
              <a:rPr lang="en-US" dirty="0" err="1" smtClean="0">
                <a:solidFill>
                  <a:schemeClr val="tx1"/>
                </a:solidFill>
              </a:rPr>
              <a:t>vs</a:t>
            </a:r>
            <a:r>
              <a:rPr lang="en-US" dirty="0" smtClean="0">
                <a:solidFill>
                  <a:schemeClr val="tx1"/>
                </a:solidFill>
              </a:rPr>
              <a:t> diversity</a:t>
            </a:r>
          </a:p>
          <a:p>
            <a:pPr algn="l"/>
            <a:r>
              <a:rPr lang="en-US" dirty="0" smtClean="0">
                <a:solidFill>
                  <a:schemeClr val="tx1"/>
                </a:solidFill>
              </a:rPr>
              <a:t>   Priorities—life &amp; work</a:t>
            </a:r>
          </a:p>
          <a:p>
            <a:pPr algn="l"/>
            <a:r>
              <a:rPr lang="en-US" dirty="0" smtClean="0">
                <a:solidFill>
                  <a:schemeClr val="tx1"/>
                </a:solidFill>
              </a:rPr>
              <a:t>   Career &amp; project alternatives</a:t>
            </a:r>
          </a:p>
        </p:txBody>
      </p:sp>
      <p:pic>
        <p:nvPicPr>
          <p:cNvPr id="2050" name="Picture 2"/>
          <p:cNvPicPr>
            <a:picLocks noChangeAspect="1" noChangeArrowheads="1"/>
          </p:cNvPicPr>
          <p:nvPr/>
        </p:nvPicPr>
        <p:blipFill>
          <a:blip r:embed="rId3"/>
          <a:srcRect/>
          <a:stretch>
            <a:fillRect/>
          </a:stretch>
        </p:blipFill>
        <p:spPr bwMode="auto">
          <a:xfrm>
            <a:off x="5105400" y="2133600"/>
            <a:ext cx="3642548" cy="2438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304800"/>
            <a:ext cx="6172200" cy="1470025"/>
          </a:xfrm>
        </p:spPr>
        <p:txBody>
          <a:bodyPr/>
          <a:lstStyle/>
          <a:p>
            <a:r>
              <a:rPr lang="en-US" dirty="0" smtClean="0"/>
              <a:t>Preparing to Write</a:t>
            </a:r>
            <a:endParaRPr lang="en-US" dirty="0"/>
          </a:p>
        </p:txBody>
      </p:sp>
      <p:pic>
        <p:nvPicPr>
          <p:cNvPr id="3075" name="Picture 3"/>
          <p:cNvPicPr>
            <a:picLocks noChangeAspect="1" noChangeArrowheads="1"/>
          </p:cNvPicPr>
          <p:nvPr/>
        </p:nvPicPr>
        <p:blipFill>
          <a:blip r:embed="rId3"/>
          <a:srcRect/>
          <a:stretch>
            <a:fillRect/>
          </a:stretch>
        </p:blipFill>
        <p:spPr bwMode="auto">
          <a:xfrm>
            <a:off x="990600" y="1828800"/>
            <a:ext cx="2895600" cy="3860800"/>
          </a:xfrm>
          <a:prstGeom prst="rect">
            <a:avLst/>
          </a:prstGeom>
          <a:noFill/>
          <a:ln w="9525">
            <a:noFill/>
            <a:miter lim="800000"/>
            <a:headEnd/>
            <a:tailEnd/>
          </a:ln>
          <a:effectLst/>
        </p:spPr>
      </p:pic>
      <p:sp>
        <p:nvSpPr>
          <p:cNvPr id="13" name="TextBox 12"/>
          <p:cNvSpPr txBox="1"/>
          <p:nvPr/>
        </p:nvSpPr>
        <p:spPr>
          <a:xfrm>
            <a:off x="1447800" y="5791200"/>
            <a:ext cx="1828800" cy="381000"/>
          </a:xfrm>
          <a:prstGeom prst="rect">
            <a:avLst/>
          </a:prstGeom>
          <a:noFill/>
        </p:spPr>
        <p:txBody>
          <a:bodyPr wrap="square" rtlCol="0">
            <a:spAutoFit/>
          </a:bodyPr>
          <a:lstStyle/>
          <a:p>
            <a:r>
              <a:rPr lang="en-US" dirty="0" smtClean="0"/>
              <a:t>Getting the Facts</a:t>
            </a:r>
            <a:endParaRPr lang="en-US" dirty="0"/>
          </a:p>
        </p:txBody>
      </p:sp>
      <p:sp>
        <p:nvSpPr>
          <p:cNvPr id="3" name="Rectangle 2"/>
          <p:cNvSpPr/>
          <p:nvPr/>
        </p:nvSpPr>
        <p:spPr>
          <a:xfrm>
            <a:off x="4172607" y="2209800"/>
            <a:ext cx="4572000" cy="2554545"/>
          </a:xfrm>
          <a:prstGeom prst="rect">
            <a:avLst/>
          </a:prstGeom>
        </p:spPr>
        <p:txBody>
          <a:bodyPr>
            <a:spAutoFit/>
          </a:bodyPr>
          <a:lstStyle/>
          <a:p>
            <a:r>
              <a:rPr lang="en-US" sz="3600" dirty="0" smtClean="0"/>
              <a:t>-</a:t>
            </a:r>
            <a:r>
              <a:rPr lang="en-US" sz="4000" dirty="0" smtClean="0"/>
              <a:t>Gather data</a:t>
            </a:r>
          </a:p>
          <a:p>
            <a:r>
              <a:rPr lang="en-US" sz="4000" dirty="0" smtClean="0"/>
              <a:t>  </a:t>
            </a:r>
          </a:p>
          <a:p>
            <a:r>
              <a:rPr lang="en-US" sz="4000" dirty="0" smtClean="0"/>
              <a:t>-Decide </a:t>
            </a:r>
            <a:r>
              <a:rPr lang="en-US" sz="4000" dirty="0"/>
              <a:t>whether &amp; when to </a:t>
            </a:r>
            <a:r>
              <a:rPr lang="en-US" sz="4000" dirty="0" smtClean="0"/>
              <a:t>start writing</a:t>
            </a:r>
            <a:endParaRPr lang="en-US" sz="4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2710" y="1555530"/>
            <a:ext cx="4810042" cy="3200401"/>
          </a:xfrm>
          <a:prstGeom prst="rect">
            <a:avLst/>
          </a:prstGeom>
        </p:spPr>
      </p:pic>
      <p:sp>
        <p:nvSpPr>
          <p:cNvPr id="3" name="Title 1"/>
          <p:cNvSpPr txBox="1">
            <a:spLocks/>
          </p:cNvSpPr>
          <p:nvPr/>
        </p:nvSpPr>
        <p:spPr>
          <a:xfrm>
            <a:off x="1463566" y="533400"/>
            <a:ext cx="6172200" cy="1470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Preparing to Write</a:t>
            </a:r>
            <a:endParaRPr lang="en-US" dirty="0"/>
          </a:p>
        </p:txBody>
      </p:sp>
      <p:sp>
        <p:nvSpPr>
          <p:cNvPr id="4" name="Title 1"/>
          <p:cNvSpPr txBox="1">
            <a:spLocks/>
          </p:cNvSpPr>
          <p:nvPr/>
        </p:nvSpPr>
        <p:spPr>
          <a:xfrm>
            <a:off x="1143000" y="4724400"/>
            <a:ext cx="7239000" cy="1470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Identify:  Idea Space</a:t>
            </a:r>
          </a:p>
          <a:p>
            <a:r>
              <a:rPr lang="en-US" dirty="0" smtClean="0"/>
              <a:t> 			 Writing Space</a:t>
            </a:r>
            <a:endParaRPr lang="en-US" dirty="0"/>
          </a:p>
        </p:txBody>
      </p:sp>
    </p:spTree>
    <p:extLst>
      <p:ext uri="{BB962C8B-B14F-4D97-AF65-F5344CB8AC3E}">
        <p14:creationId xmlns:p14="http://schemas.microsoft.com/office/powerpoint/2010/main" val="2035500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28600"/>
            <a:ext cx="6172200" cy="1470025"/>
          </a:xfrm>
        </p:spPr>
        <p:txBody>
          <a:bodyPr>
            <a:normAutofit/>
          </a:bodyPr>
          <a:lstStyle/>
          <a:p>
            <a:r>
              <a:rPr lang="en-US" dirty="0" smtClean="0"/>
              <a:t>2.  Writing a Paper</a:t>
            </a:r>
            <a:br>
              <a:rPr lang="en-US" dirty="0" smtClean="0"/>
            </a:br>
            <a:r>
              <a:rPr lang="en-US" dirty="0" smtClean="0"/>
              <a:t>The </a:t>
            </a:r>
            <a:r>
              <a:rPr lang="en-US" dirty="0" smtClean="0"/>
              <a:t>Order</a:t>
            </a:r>
            <a:endParaRPr lang="en-US" dirty="0"/>
          </a:p>
        </p:txBody>
      </p:sp>
      <p:sp>
        <p:nvSpPr>
          <p:cNvPr id="3" name="Subtitle 2"/>
          <p:cNvSpPr>
            <a:spLocks noGrp="1"/>
          </p:cNvSpPr>
          <p:nvPr>
            <p:ph type="subTitle" idx="1"/>
          </p:nvPr>
        </p:nvSpPr>
        <p:spPr>
          <a:xfrm>
            <a:off x="990600" y="1905000"/>
            <a:ext cx="7239000" cy="1752600"/>
          </a:xfrm>
        </p:spPr>
        <p:txBody>
          <a:bodyPr>
            <a:noAutofit/>
          </a:bodyPr>
          <a:lstStyle/>
          <a:p>
            <a:pPr marL="514350" indent="-514350" algn="l">
              <a:buFont typeface="+mj-lt"/>
              <a:buAutoNum type="arabicPeriod"/>
            </a:pPr>
            <a:r>
              <a:rPr lang="en-US" dirty="0" smtClean="0">
                <a:solidFill>
                  <a:schemeClr val="tx1"/>
                </a:solidFill>
              </a:rPr>
              <a:t>Tables &amp; Figures</a:t>
            </a:r>
          </a:p>
          <a:p>
            <a:pPr marL="514350" indent="-514350" algn="l">
              <a:buFont typeface="+mj-lt"/>
              <a:buAutoNum type="arabicPeriod"/>
            </a:pPr>
            <a:r>
              <a:rPr lang="en-US" dirty="0" smtClean="0">
                <a:solidFill>
                  <a:schemeClr val="tx1"/>
                </a:solidFill>
              </a:rPr>
              <a:t>Results</a:t>
            </a:r>
          </a:p>
          <a:p>
            <a:pPr marL="514350" indent="-514350" algn="l">
              <a:buFont typeface="+mj-lt"/>
              <a:buAutoNum type="arabicPeriod"/>
            </a:pPr>
            <a:r>
              <a:rPr lang="en-US" dirty="0" smtClean="0">
                <a:solidFill>
                  <a:schemeClr val="tx1"/>
                </a:solidFill>
              </a:rPr>
              <a:t>Methods</a:t>
            </a:r>
          </a:p>
          <a:p>
            <a:pPr marL="514350" indent="-514350" algn="l">
              <a:buFont typeface="+mj-lt"/>
              <a:buAutoNum type="arabicPeriod"/>
            </a:pPr>
            <a:r>
              <a:rPr lang="en-US" dirty="0" smtClean="0">
                <a:solidFill>
                  <a:schemeClr val="tx1"/>
                </a:solidFill>
              </a:rPr>
              <a:t>Discussion</a:t>
            </a:r>
          </a:p>
          <a:p>
            <a:pPr marL="514350" indent="-514350" algn="l">
              <a:buFont typeface="+mj-lt"/>
              <a:buAutoNum type="arabicPeriod"/>
            </a:pPr>
            <a:r>
              <a:rPr lang="en-US" dirty="0" smtClean="0">
                <a:solidFill>
                  <a:schemeClr val="tx1"/>
                </a:solidFill>
              </a:rPr>
              <a:t>Introduction</a:t>
            </a:r>
          </a:p>
          <a:p>
            <a:pPr marL="514350" indent="-514350" algn="l">
              <a:buFont typeface="+mj-lt"/>
              <a:buAutoNum type="arabicPeriod"/>
            </a:pPr>
            <a:r>
              <a:rPr lang="en-US" dirty="0" smtClean="0">
                <a:solidFill>
                  <a:schemeClr val="tx1"/>
                </a:solidFill>
              </a:rPr>
              <a:t>Abstract</a:t>
            </a:r>
          </a:p>
          <a:p>
            <a:pPr marL="514350" indent="-514350" algn="l">
              <a:buFont typeface="+mj-lt"/>
              <a:buAutoNum type="arabicPeriod"/>
            </a:pPr>
            <a:r>
              <a:rPr lang="en-US" dirty="0" smtClean="0">
                <a:solidFill>
                  <a:schemeClr val="tx1"/>
                </a:solidFill>
              </a:rPr>
              <a:t>Choose a journal</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1949" y="1951724"/>
            <a:ext cx="1771650" cy="177165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9712" y="4526009"/>
            <a:ext cx="1533525" cy="1750965"/>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b="9702"/>
          <a:stretch/>
        </p:blipFill>
        <p:spPr>
          <a:xfrm>
            <a:off x="990600" y="2514600"/>
            <a:ext cx="1790700" cy="2305049"/>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4200" y="2674553"/>
            <a:ext cx="1447800" cy="2466975"/>
          </a:xfrm>
          <a:prstGeom prst="rect">
            <a:avLst/>
          </a:prstGeom>
        </p:spPr>
      </p:pic>
      <p:sp>
        <p:nvSpPr>
          <p:cNvPr id="6" name="TextBox 5"/>
          <p:cNvSpPr txBox="1"/>
          <p:nvPr/>
        </p:nvSpPr>
        <p:spPr>
          <a:xfrm>
            <a:off x="472637" y="580696"/>
            <a:ext cx="4162425" cy="830997"/>
          </a:xfrm>
          <a:prstGeom prst="rect">
            <a:avLst/>
          </a:prstGeom>
          <a:noFill/>
        </p:spPr>
        <p:txBody>
          <a:bodyPr wrap="square" rtlCol="0">
            <a:spAutoFit/>
          </a:bodyPr>
          <a:lstStyle/>
          <a:p>
            <a:r>
              <a:rPr lang="en-US" sz="4800" dirty="0" smtClean="0"/>
              <a:t>BAD NEWS …</a:t>
            </a:r>
            <a:endParaRPr lang="en-US" sz="4800" dirty="0"/>
          </a:p>
        </p:txBody>
      </p:sp>
      <p:sp>
        <p:nvSpPr>
          <p:cNvPr id="7" name="TextBox 6"/>
          <p:cNvSpPr txBox="1"/>
          <p:nvPr/>
        </p:nvSpPr>
        <p:spPr>
          <a:xfrm>
            <a:off x="4635062" y="580696"/>
            <a:ext cx="4162425" cy="830997"/>
          </a:xfrm>
          <a:prstGeom prst="rect">
            <a:avLst/>
          </a:prstGeom>
          <a:noFill/>
        </p:spPr>
        <p:txBody>
          <a:bodyPr wrap="square" rtlCol="0">
            <a:spAutoFit/>
          </a:bodyPr>
          <a:lstStyle/>
          <a:p>
            <a:r>
              <a:rPr lang="en-US" sz="4800" dirty="0" smtClean="0"/>
              <a:t>GOOD NEWS …</a:t>
            </a:r>
            <a:endParaRPr lang="en-US" sz="4800" dirty="0"/>
          </a:p>
        </p:txBody>
      </p:sp>
      <p:grpSp>
        <p:nvGrpSpPr>
          <p:cNvPr id="13" name="Group 12"/>
          <p:cNvGrpSpPr/>
          <p:nvPr/>
        </p:nvGrpSpPr>
        <p:grpSpPr>
          <a:xfrm>
            <a:off x="990600" y="3723374"/>
            <a:ext cx="7562850" cy="2922932"/>
            <a:chOff x="990600" y="3723374"/>
            <a:chExt cx="7562850" cy="2922932"/>
          </a:xfrm>
        </p:grpSpPr>
        <p:sp>
          <p:nvSpPr>
            <p:cNvPr id="8" name="TextBox 7"/>
            <p:cNvSpPr txBox="1"/>
            <p:nvPr/>
          </p:nvSpPr>
          <p:spPr>
            <a:xfrm>
              <a:off x="990600" y="4956862"/>
              <a:ext cx="1790700" cy="369332"/>
            </a:xfrm>
            <a:prstGeom prst="rect">
              <a:avLst/>
            </a:prstGeom>
            <a:noFill/>
          </p:spPr>
          <p:txBody>
            <a:bodyPr wrap="square" rtlCol="0">
              <a:spAutoFit/>
            </a:bodyPr>
            <a:lstStyle/>
            <a:p>
              <a:r>
                <a:rPr lang="en-US" dirty="0" smtClean="0"/>
                <a:t>Toni Morrison</a:t>
              </a:r>
              <a:endParaRPr lang="en-US" dirty="0"/>
            </a:p>
          </p:txBody>
        </p:sp>
        <p:sp>
          <p:nvSpPr>
            <p:cNvPr id="9" name="TextBox 8"/>
            <p:cNvSpPr txBox="1"/>
            <p:nvPr/>
          </p:nvSpPr>
          <p:spPr>
            <a:xfrm>
              <a:off x="3739712" y="3723374"/>
              <a:ext cx="1790700" cy="369332"/>
            </a:xfrm>
            <a:prstGeom prst="rect">
              <a:avLst/>
            </a:prstGeom>
            <a:noFill/>
          </p:spPr>
          <p:txBody>
            <a:bodyPr wrap="square" rtlCol="0">
              <a:spAutoFit/>
            </a:bodyPr>
            <a:lstStyle/>
            <a:p>
              <a:r>
                <a:rPr lang="en-US" dirty="0" smtClean="0"/>
                <a:t>James Joyce</a:t>
              </a:r>
              <a:endParaRPr lang="en-US" dirty="0"/>
            </a:p>
          </p:txBody>
        </p:sp>
        <p:sp>
          <p:nvSpPr>
            <p:cNvPr id="11" name="TextBox 10"/>
            <p:cNvSpPr txBox="1"/>
            <p:nvPr/>
          </p:nvSpPr>
          <p:spPr>
            <a:xfrm>
              <a:off x="6762750" y="5377672"/>
              <a:ext cx="1790700" cy="369332"/>
            </a:xfrm>
            <a:prstGeom prst="rect">
              <a:avLst/>
            </a:prstGeom>
            <a:noFill/>
          </p:spPr>
          <p:txBody>
            <a:bodyPr wrap="square" rtlCol="0">
              <a:spAutoFit/>
            </a:bodyPr>
            <a:lstStyle/>
            <a:p>
              <a:r>
                <a:rPr lang="en-US" dirty="0" smtClean="0"/>
                <a:t>JK Rowling</a:t>
              </a:r>
              <a:endParaRPr lang="en-US" dirty="0"/>
            </a:p>
          </p:txBody>
        </p:sp>
        <p:sp>
          <p:nvSpPr>
            <p:cNvPr id="12" name="TextBox 11"/>
            <p:cNvSpPr txBox="1"/>
            <p:nvPr/>
          </p:nvSpPr>
          <p:spPr>
            <a:xfrm>
              <a:off x="3429000" y="6276974"/>
              <a:ext cx="2966052" cy="369332"/>
            </a:xfrm>
            <a:prstGeom prst="rect">
              <a:avLst/>
            </a:prstGeom>
            <a:noFill/>
          </p:spPr>
          <p:txBody>
            <a:bodyPr wrap="square" rtlCol="0">
              <a:spAutoFit/>
            </a:bodyPr>
            <a:lstStyle/>
            <a:p>
              <a:r>
                <a:rPr lang="en-US" dirty="0" smtClean="0"/>
                <a:t>David Foster Wallace</a:t>
              </a:r>
              <a:endParaRPr lang="en-US" dirty="0"/>
            </a:p>
          </p:txBody>
        </p:sp>
      </p:grpSp>
    </p:spTree>
    <p:extLst>
      <p:ext uri="{BB962C8B-B14F-4D97-AF65-F5344CB8AC3E}">
        <p14:creationId xmlns:p14="http://schemas.microsoft.com/office/powerpoint/2010/main" val="238925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57200"/>
            <a:ext cx="7772400" cy="1470025"/>
          </a:xfrm>
        </p:spPr>
        <p:txBody>
          <a:bodyPr/>
          <a:lstStyle/>
          <a:p>
            <a:r>
              <a:rPr lang="en-US" dirty="0" smtClean="0"/>
              <a:t>Writing</a:t>
            </a:r>
            <a:endParaRPr lang="en-US" dirty="0"/>
          </a:p>
        </p:txBody>
      </p:sp>
      <p:sp>
        <p:nvSpPr>
          <p:cNvPr id="3" name="Subtitle 2"/>
          <p:cNvSpPr>
            <a:spLocks noGrp="1"/>
          </p:cNvSpPr>
          <p:nvPr>
            <p:ph type="subTitle" idx="1"/>
          </p:nvPr>
        </p:nvSpPr>
        <p:spPr>
          <a:xfrm>
            <a:off x="1447800" y="2057400"/>
            <a:ext cx="6400800" cy="1752600"/>
          </a:xfrm>
        </p:spPr>
        <p:txBody>
          <a:bodyPr>
            <a:noAutofit/>
          </a:bodyPr>
          <a:lstStyle/>
          <a:p>
            <a:pPr algn="l"/>
            <a:r>
              <a:rPr lang="en-US" dirty="0" smtClean="0">
                <a:solidFill>
                  <a:schemeClr val="tx1"/>
                </a:solidFill>
              </a:rPr>
              <a:t>You do not need to be a </a:t>
            </a:r>
            <a:r>
              <a:rPr lang="en-US" dirty="0" smtClean="0">
                <a:solidFill>
                  <a:schemeClr val="tx1"/>
                </a:solidFill>
              </a:rPr>
              <a:t>great literary writer</a:t>
            </a:r>
          </a:p>
          <a:p>
            <a:pPr algn="l"/>
            <a:endParaRPr lang="en-US" dirty="0" smtClean="0">
              <a:solidFill>
                <a:schemeClr val="tx1"/>
              </a:solidFill>
            </a:endParaRPr>
          </a:p>
          <a:p>
            <a:pPr algn="l"/>
            <a:r>
              <a:rPr lang="en-US" dirty="0" smtClean="0">
                <a:solidFill>
                  <a:schemeClr val="tx1"/>
                </a:solidFill>
              </a:rPr>
              <a:t>Science writing is </a:t>
            </a:r>
            <a:r>
              <a:rPr lang="en-US" dirty="0" smtClean="0">
                <a:solidFill>
                  <a:schemeClr val="tx1"/>
                </a:solidFill>
              </a:rPr>
              <a:t>teachable</a:t>
            </a:r>
          </a:p>
          <a:p>
            <a:pPr algn="l"/>
            <a:endParaRPr lang="en-US" dirty="0" smtClean="0">
              <a:solidFill>
                <a:schemeClr val="tx1"/>
              </a:solidFill>
            </a:endParaRPr>
          </a:p>
          <a:p>
            <a:pPr algn="l"/>
            <a:r>
              <a:rPr lang="en-US" dirty="0" smtClean="0">
                <a:solidFill>
                  <a:schemeClr val="tx1"/>
                </a:solidFill>
              </a:rPr>
              <a:t>Strive for clarity, brevity, substance</a:t>
            </a:r>
            <a:endParaRPr lang="en-US" dirty="0" smtClean="0">
              <a:solidFill>
                <a:schemeClr val="tx1"/>
              </a:solidFill>
            </a:endParaRPr>
          </a:p>
          <a:p>
            <a:pPr marL="514350" indent="-514350">
              <a:buAutoNum type="arabicPeriod"/>
            </a:pPr>
            <a:endParaRPr lang="en-US" dirty="0" smtClean="0"/>
          </a:p>
        </p:txBody>
      </p:sp>
    </p:spTree>
    <p:extLst>
      <p:ext uri="{BB962C8B-B14F-4D97-AF65-F5344CB8AC3E}">
        <p14:creationId xmlns:p14="http://schemas.microsoft.com/office/powerpoint/2010/main" val="22349582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915400" cy="1470025"/>
          </a:xfrm>
        </p:spPr>
        <p:txBody>
          <a:bodyPr>
            <a:normAutofit/>
          </a:bodyPr>
          <a:lstStyle/>
          <a:p>
            <a:r>
              <a:rPr lang="en-US" dirty="0" smtClean="0"/>
              <a:t>Tables </a:t>
            </a:r>
            <a:r>
              <a:rPr lang="en-US" dirty="0" smtClean="0"/>
              <a:t>&amp; Figures &amp; Results</a:t>
            </a:r>
            <a:endParaRPr lang="en-US" dirty="0"/>
          </a:p>
        </p:txBody>
      </p:sp>
      <p:sp>
        <p:nvSpPr>
          <p:cNvPr id="3" name="Subtitle 2"/>
          <p:cNvSpPr>
            <a:spLocks noGrp="1"/>
          </p:cNvSpPr>
          <p:nvPr>
            <p:ph type="subTitle" idx="1"/>
          </p:nvPr>
        </p:nvSpPr>
        <p:spPr>
          <a:xfrm>
            <a:off x="609600" y="1752600"/>
            <a:ext cx="8382000" cy="914400"/>
          </a:xfrm>
        </p:spPr>
        <p:txBody>
          <a:bodyPr>
            <a:noAutofit/>
          </a:bodyPr>
          <a:lstStyle/>
          <a:p>
            <a:pPr algn="l"/>
            <a:r>
              <a:rPr lang="en-US" sz="4000" b="1" dirty="0">
                <a:solidFill>
                  <a:schemeClr val="tx1"/>
                </a:solidFill>
              </a:rPr>
              <a:t>What are your primary observations</a:t>
            </a:r>
            <a:r>
              <a:rPr lang="en-US" sz="4000" b="1" dirty="0" smtClean="0">
                <a:solidFill>
                  <a:schemeClr val="tx1"/>
                </a:solidFill>
              </a:rPr>
              <a:t>?</a:t>
            </a:r>
            <a:endParaRPr lang="en-US" sz="2800" dirty="0" smtClean="0">
              <a:solidFill>
                <a:schemeClr val="tx1"/>
              </a:solidFill>
            </a:endParaRPr>
          </a:p>
        </p:txBody>
      </p:sp>
      <p:sp>
        <p:nvSpPr>
          <p:cNvPr id="5" name="Rectangle 4"/>
          <p:cNvSpPr/>
          <p:nvPr/>
        </p:nvSpPr>
        <p:spPr>
          <a:xfrm>
            <a:off x="762000" y="2895600"/>
            <a:ext cx="7162800" cy="2862322"/>
          </a:xfrm>
          <a:prstGeom prst="rect">
            <a:avLst/>
          </a:prstGeom>
        </p:spPr>
        <p:txBody>
          <a:bodyPr wrap="square">
            <a:spAutoFit/>
          </a:bodyPr>
          <a:lstStyle/>
          <a:p>
            <a:pPr marL="514350" indent="-514350">
              <a:buAutoNum type="arabicPeriod"/>
            </a:pPr>
            <a:r>
              <a:rPr lang="en-US" sz="3600" dirty="0"/>
              <a:t>Identify what experiments &amp; analyses remain</a:t>
            </a:r>
          </a:p>
          <a:p>
            <a:pPr marL="514350" indent="-514350">
              <a:buAutoNum type="arabicPeriod"/>
            </a:pPr>
            <a:r>
              <a:rPr lang="en-US" sz="3600" dirty="0"/>
              <a:t>Writing:  Rough copy helps many</a:t>
            </a:r>
          </a:p>
          <a:p>
            <a:pPr marL="514350" indent="-514350">
              <a:buAutoNum type="arabicPeriod"/>
            </a:pPr>
            <a:r>
              <a:rPr lang="en-US" sz="3600" dirty="0"/>
              <a:t>Data that doesn’t fit</a:t>
            </a:r>
          </a:p>
          <a:p>
            <a:r>
              <a:rPr lang="en-US" sz="3600" dirty="0"/>
              <a:t>	Embrace it “Interestingly”</a:t>
            </a:r>
          </a:p>
        </p:txBody>
      </p:sp>
    </p:spTree>
    <p:extLst>
      <p:ext uri="{BB962C8B-B14F-4D97-AF65-F5344CB8AC3E}">
        <p14:creationId xmlns:p14="http://schemas.microsoft.com/office/powerpoint/2010/main" val="6285282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655</TotalTime>
  <Words>580</Words>
  <Application>Microsoft Office PowerPoint</Application>
  <PresentationFormat>On-screen Show (4:3)</PresentationFormat>
  <Paragraphs>147</Paragraphs>
  <Slides>25</Slides>
  <Notes>19</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Scientific Writing - Getting your work published </vt:lpstr>
      <vt:lpstr>Outline</vt:lpstr>
      <vt:lpstr>1.  Preparing to Write Will I ever get “publishable” data?</vt:lpstr>
      <vt:lpstr>Preparing to Write</vt:lpstr>
      <vt:lpstr>PowerPoint Presentation</vt:lpstr>
      <vt:lpstr>2.  Writing a Paper The Order</vt:lpstr>
      <vt:lpstr>PowerPoint Presentation</vt:lpstr>
      <vt:lpstr>Writing</vt:lpstr>
      <vt:lpstr>Tables &amp; Figures &amp; Results</vt:lpstr>
      <vt:lpstr>PowerPoint Presentation</vt:lpstr>
      <vt:lpstr>2.  Writing a Paper A.  Introduction</vt:lpstr>
      <vt:lpstr>PowerPoint Presentation</vt:lpstr>
      <vt:lpstr>Methods</vt:lpstr>
      <vt:lpstr>DISCUSSION</vt:lpstr>
      <vt:lpstr>Discussion</vt:lpstr>
      <vt:lpstr>Abstract</vt:lpstr>
      <vt:lpstr>Polishing</vt:lpstr>
      <vt:lpstr>Crevasse Avoidance</vt:lpstr>
      <vt:lpstr>PowerPoint Presentation</vt:lpstr>
      <vt:lpstr>Style</vt:lpstr>
      <vt:lpstr>Beware of the passive voice</vt:lpstr>
      <vt:lpstr>Mentor-Mentees &amp; Writing</vt:lpstr>
      <vt:lpstr>At the Journal</vt:lpstr>
      <vt:lpstr>PowerPoint Presentation</vt:lpstr>
      <vt:lpstr>Summary Points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Mentors &amp; Mentees</dc:title>
  <dc:creator>thawn</dc:creator>
  <cp:lastModifiedBy>thawn</cp:lastModifiedBy>
  <cp:revision>55</cp:revision>
  <cp:lastPrinted>2013-07-19T13:41:09Z</cp:lastPrinted>
  <dcterms:created xsi:type="dcterms:W3CDTF">2010-07-09T17:10:51Z</dcterms:created>
  <dcterms:modified xsi:type="dcterms:W3CDTF">2013-07-19T13:41:18Z</dcterms:modified>
</cp:coreProperties>
</file>